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Default Extension="fntdata" ContentType="application/x-fontdata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slideMasters/_rels/slideMaster10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6.xml.rels" ContentType="application/vnd.openxmlformats-package.relationships+xml"/>
  <Override PartName="/ppt/slideLayouts/slideLayout1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6.xml" ContentType="application/vnd.openxmlformats-officedocument.presentationml.slideLayout+xml"/>
  <Override PartName="/ppt/_rels/presentation.xml.rels" ContentType="application/vnd.openxmlformats-package.relationshi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media/image34.png" ContentType="image/png"/>
  <Override PartName="/ppt/media/image13.jpeg" ContentType="image/jpeg"/>
  <Override PartName="/ppt/media/image45.tif" ContentType="image/tiff"/>
  <Override PartName="/ppt/media/image7.tif" ContentType="image/tiff"/>
  <Override PartName="/ppt/media/image19.png" ContentType="image/png"/>
  <Override PartName="/ppt/media/image8.jpeg" ContentType="image/jpeg"/>
  <Override PartName="/ppt/media/image12.png" ContentType="image/png"/>
  <Override PartName="/ppt/media/image18.tif" ContentType="image/tiff"/>
  <Override PartName="/ppt/media/image30.png" ContentType="image/png"/>
  <Override PartName="/ppt/media/image15.jpeg" ContentType="image/jpeg"/>
  <Override PartName="/ppt/media/image36.png" ContentType="image/png"/>
  <Override PartName="/ppt/media/image61.jpeg" ContentType="image/jpeg"/>
  <Override PartName="/ppt/media/image22.png" ContentType="image/png"/>
  <Override PartName="/ppt/media/image60.jpeg" ContentType="image/jpeg"/>
  <Override PartName="/ppt/media/image5.jpeg" ContentType="image/jpeg"/>
  <Override PartName="/ppt/media/image27.jpeg" ContentType="image/jpeg"/>
  <Override PartName="/ppt/media/image48.jpeg" ContentType="image/jpeg"/>
  <Override PartName="/ppt/media/image56.jpeg" ContentType="image/jpeg"/>
  <Override PartName="/ppt/media/image1.png" ContentType="image/png"/>
  <Override PartName="/ppt/media/image3.png" ContentType="image/png"/>
  <Override PartName="/ppt/media/image2.png" ContentType="image/png"/>
  <Override PartName="/ppt/media/image49.png" ContentType="image/png"/>
  <Override PartName="/ppt/media/image29.jpeg" ContentType="image/jpeg"/>
  <Override PartName="/ppt/media/image54.tif" ContentType="image/tiff"/>
  <Override PartName="/ppt/media/image17.jpeg" ContentType="image/jpeg"/>
  <Override PartName="/ppt/media/image58.png" ContentType="image/png"/>
  <Override PartName="/ppt/media/image25.tif" ContentType="image/tiff"/>
  <Override PartName="/ppt/media/image24.tif" ContentType="image/tiff"/>
  <Override PartName="/ppt/media/image21.jpeg" ContentType="image/jpeg"/>
  <Override PartName="/ppt/media/image26.tif" ContentType="image/tiff"/>
  <Override PartName="/ppt/media/image53.png" ContentType="image/png"/>
  <Override PartName="/ppt/media/image20.png" ContentType="image/png"/>
  <Override PartName="/ppt/media/image23.jpeg" ContentType="image/jpeg"/>
  <Override PartName="/ppt/media/image52.png" ContentType="image/png"/>
  <Override PartName="/ppt/media/image41.jpeg" ContentType="image/jpeg"/>
  <Override PartName="/ppt/media/image42.png" ContentType="image/png"/>
  <Override PartName="/ppt/media/image28.jpeg" ContentType="image/jpeg"/>
  <Override PartName="/ppt/media/image11.png" ContentType="image/png"/>
  <Override PartName="/ppt/media/image6.tif" ContentType="image/tiff"/>
  <Override PartName="/ppt/media/image31.png" ContentType="image/png"/>
  <Override PartName="/ppt/media/image33.jpeg" ContentType="image/jpeg"/>
  <Override PartName="/ppt/media/image37.tif" ContentType="image/tiff"/>
  <Override PartName="/ppt/media/image39.tif" ContentType="image/tiff"/>
  <Override PartName="/ppt/media/image59.jpeg" ContentType="image/jpeg"/>
  <Override PartName="/ppt/media/image9.jpeg" ContentType="image/jpeg"/>
  <Override PartName="/ppt/media/image16.jpeg" ContentType="image/jpeg"/>
  <Override PartName="/ppt/media/image38.tif" ContentType="image/tiff"/>
  <Override PartName="/ppt/media/image47.jpeg" ContentType="image/jpeg"/>
  <Override PartName="/ppt/media/image43.tif" ContentType="image/tiff"/>
  <Override PartName="/ppt/media/image35.png" ContentType="image/png"/>
  <Override PartName="/ppt/media/image10.png" ContentType="image/png"/>
  <Override PartName="/ppt/media/image32.jpeg" ContentType="image/jpeg"/>
  <Override PartName="/ppt/media/image46.jpeg" ContentType="image/jpeg"/>
  <Override PartName="/ppt/media/image40.tif" ContentType="image/tiff"/>
  <Override PartName="/ppt/media/image44.tif" ContentType="image/tiff"/>
  <Override PartName="/ppt/media/image50.jpeg" ContentType="image/jpeg"/>
  <Override PartName="/ppt/media/image4.jpeg" ContentType="image/jpeg"/>
  <Override PartName="/ppt/media/image14.jpeg" ContentType="image/jpeg"/>
  <Override PartName="/ppt/media/image51.png" ContentType="image/png"/>
  <Override PartName="/ppt/media/image55.jpeg" ContentType="image/jpeg"/>
  <Override PartName="/ppt/media/image57.jpeg" ContentType="image/jpeg"/>
  <Override PartName="/ppt/slides/_rels/slide45.xml.rels" ContentType="application/vnd.openxmlformats-package.relationships+xml"/>
  <Override PartName="/ppt/slides/_rels/slide43.xml.rels" ContentType="application/vnd.openxmlformats-package.relationships+xml"/>
  <Override PartName="/ppt/slides/_rels/slide40.xml.rels" ContentType="application/vnd.openxmlformats-package.relationships+xml"/>
  <Override PartName="/ppt/slides/_rels/slide24.xml.rels" ContentType="application/vnd.openxmlformats-package.relationships+xml"/>
  <Override PartName="/ppt/slides/_rels/slide35.xml.rels" ContentType="application/vnd.openxmlformats-package.relationships+xml"/>
  <Override PartName="/ppt/slides/_rels/slide15.xml.rels" ContentType="application/vnd.openxmlformats-package.relationships+xml"/>
  <Override PartName="/ppt/slides/_rels/slide46.xml.rels" ContentType="application/vnd.openxmlformats-package.relationships+xml"/>
  <Override PartName="/ppt/slides/_rels/slide9.xml.rels" ContentType="application/vnd.openxmlformats-package.relationships+xml"/>
  <Override PartName="/ppt/slides/_rels/slide26.xml.rels" ContentType="application/vnd.openxmlformats-package.relationships+xml"/>
  <Override PartName="/ppt/slides/_rels/slide7.xml.rels" ContentType="application/vnd.openxmlformats-package.relationships+xml"/>
  <Override PartName="/ppt/slides/_rels/slide16.xml.rels" ContentType="application/vnd.openxmlformats-package.relationships+xml"/>
  <Override PartName="/ppt/slides/_rels/slide11.xml.rels" ContentType="application/vnd.openxmlformats-package.relationships+xml"/>
  <Override PartName="/ppt/slides/_rels/slide29.xml.rels" ContentType="application/vnd.openxmlformats-package.relationships+xml"/>
  <Override PartName="/ppt/slides/_rels/slide47.xml.rels" ContentType="application/vnd.openxmlformats-package.relationships+xml"/>
  <Override PartName="/ppt/slides/_rels/slide62.xml.rels" ContentType="application/vnd.openxmlformats-package.relationships+xml"/>
  <Override PartName="/ppt/slides/_rels/slide55.xml.rels" ContentType="application/vnd.openxmlformats-package.relationships+xml"/>
  <Override PartName="/ppt/slides/_rels/slide20.xml.rels" ContentType="application/vnd.openxmlformats-package.relationships+xml"/>
  <Override PartName="/ppt/slides/_rels/slide57.xml.rels" ContentType="application/vnd.openxmlformats-package.relationships+xml"/>
  <Override PartName="/ppt/slides/_rels/slide25.xml.rels" ContentType="application/vnd.openxmlformats-package.relationships+xml"/>
  <Override PartName="/ppt/slides/_rels/slide13.xml.rels" ContentType="application/vnd.openxmlformats-package.relationships+xml"/>
  <Override PartName="/ppt/slides/_rels/slide54.xml.rels" ContentType="application/vnd.openxmlformats-package.relationships+xml"/>
  <Override PartName="/ppt/slides/_rels/slide21.xml.rels" ContentType="application/vnd.openxmlformats-package.relationships+xml"/>
  <Override PartName="/ppt/slides/_rels/slide52.xml.rels" ContentType="application/vnd.openxmlformats-package.relationships+xml"/>
  <Override PartName="/ppt/slides/_rels/slide65.xml.rels" ContentType="application/vnd.openxmlformats-package.relationships+xml"/>
  <Override PartName="/ppt/slides/_rels/slide17.xml.rels" ContentType="application/vnd.openxmlformats-package.relationships+xml"/>
  <Override PartName="/ppt/slides/_rels/slide60.xml.rels" ContentType="application/vnd.openxmlformats-package.relationships+xml"/>
  <Override PartName="/ppt/slides/_rels/slide23.xml.rels" ContentType="application/vnd.openxmlformats-package.relationships+xml"/>
  <Override PartName="/ppt/slides/_rels/slide56.xml.rels" ContentType="application/vnd.openxmlformats-package.relationships+xml"/>
  <Override PartName="/ppt/slides/_rels/slide30.xml.rels" ContentType="application/vnd.openxmlformats-package.relationships+xml"/>
  <Override PartName="/ppt/slides/_rels/slide53.xml.rels" ContentType="application/vnd.openxmlformats-package.relationships+xml"/>
  <Override PartName="/ppt/slides/_rels/slide51.xml.rels" ContentType="application/vnd.openxmlformats-package.relationships+xml"/>
  <Override PartName="/ppt/slides/_rels/slide48.xml.rels" ContentType="application/vnd.openxmlformats-package.relationships+xml"/>
  <Override PartName="/ppt/slides/_rels/slide66.xml.rels" ContentType="application/vnd.openxmlformats-package.relationships+xml"/>
  <Override PartName="/ppt/slides/_rels/slide50.xml.rels" ContentType="application/vnd.openxmlformats-package.relationships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8.xml.rels" ContentType="application/vnd.openxmlformats-package.relationships+xml"/>
  <Override PartName="/ppt/slides/_rels/slide44.xml.rels" ContentType="application/vnd.openxmlformats-package.relationships+xml"/>
  <Override PartName="/ppt/slides/_rels/slide42.xml.rels" ContentType="application/vnd.openxmlformats-package.relationships+xml"/>
  <Override PartName="/ppt/slides/_rels/slide58.xml.rels" ContentType="application/vnd.openxmlformats-package.relationships+xml"/>
  <Override PartName="/ppt/slides/_rels/slide28.xml.rels" ContentType="application/vnd.openxmlformats-package.relationships+xml"/>
  <Override PartName="/ppt/slides/_rels/slide41.xml.rels" ContentType="application/vnd.openxmlformats-package.relationships+xml"/>
  <Override PartName="/ppt/slides/_rels/slide22.xml.rels" ContentType="application/vnd.openxmlformats-package.relationships+xml"/>
  <Override PartName="/ppt/slides/_rels/slide64.xml.rels" ContentType="application/vnd.openxmlformats-package.relationships+xml"/>
  <Override PartName="/ppt/slides/_rels/slide63.xml.rels" ContentType="application/vnd.openxmlformats-package.relationships+xml"/>
  <Override PartName="/ppt/slides/_rels/slide27.xml.rels" ContentType="application/vnd.openxmlformats-package.relationships+xml"/>
  <Override PartName="/ppt/slides/_rels/slide38.xml.rels" ContentType="application/vnd.openxmlformats-package.relationships+xml"/>
  <Override PartName="/ppt/slides/_rels/slide61.xml.rels" ContentType="application/vnd.openxmlformats-package.relationships+xml"/>
  <Override PartName="/ppt/slides/_rels/slide37.xml.rels" ContentType="application/vnd.openxmlformats-package.relationships+xml"/>
  <Override PartName="/ppt/slides/_rels/slide19.xml.rels" ContentType="application/vnd.openxmlformats-package.relationships+xml"/>
  <Override PartName="/ppt/slides/_rels/slide34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18.xml.rels" ContentType="application/vnd.openxmlformats-package.relationships+xml"/>
  <Override PartName="/ppt/slides/_rels/slide14.xml.rels" ContentType="application/vnd.openxmlformats-package.relationships+xml"/>
  <Override PartName="/ppt/slides/_rels/slide6.xml.rels" ContentType="application/vnd.openxmlformats-package.relationships+xml"/>
  <Override PartName="/ppt/slides/_rels/slide12.xml.rels" ContentType="application/vnd.openxmlformats-package.relationships+xml"/>
  <Override PartName="/ppt/slides/_rels/slide49.xml.rels" ContentType="application/vnd.openxmlformats-package.relationships+xml"/>
  <Override PartName="/ppt/slides/_rels/slide39.xml.rels" ContentType="application/vnd.openxmlformats-package.relationships+xml"/>
  <Override PartName="/ppt/slides/_rels/slide5.xml.rels" ContentType="application/vnd.openxmlformats-package.relationships+xml"/>
  <Override PartName="/ppt/slides/_rels/slide59.xml.rels" ContentType="application/vnd.openxmlformats-package.relationships+xml"/>
  <Override PartName="/ppt/slides/_rels/slide10.xml.rels" ContentType="application/vnd.openxmlformats-package.relationships+xml"/>
  <Override PartName="/ppt/slides/_rels/slide32.xml.rels" ContentType="application/vnd.openxmlformats-package.relationships+xml"/>
  <Override PartName="/ppt/slides/_rels/slide31.xml.rels" ContentType="application/vnd.openxmlformats-package.relationships+xml"/>
  <Override PartName="/ppt/slides/_rels/slide33.xml.rels" ContentType="application/vnd.openxmlformats-package.relationships+xml"/>
  <Override PartName="/ppt/slides/_rels/slide36.xml.rels" ContentType="application/vnd.openxmlformats-package.relationships+xml"/>
  <Override PartName="/ppt/slides/slide55.xml" ContentType="application/vnd.openxmlformats-officedocument.presentationml.slide+xml"/>
  <Override PartName="/ppt/slides/slide54.xml" ContentType="application/vnd.openxmlformats-officedocument.presentationml.slide+xml"/>
  <Override PartName="/ppt/slides/slide53.xml" ContentType="application/vnd.openxmlformats-officedocument.presentationml.slide+xml"/>
  <Override PartName="/ppt/slides/slide20.xml" ContentType="application/vnd.openxmlformats-officedocument.presentationml.slide+xml"/>
  <Override PartName="/ppt/slides/slide11.xml" ContentType="application/vnd.openxmlformats-officedocument.presentationml.slide+xml"/>
  <Override PartName="/ppt/slides/slide13.xml" ContentType="application/vnd.openxmlformats-officedocument.presentationml.slide+xml"/>
  <Override PartName="/ppt/slides/slide45.xml" ContentType="application/vnd.openxmlformats-officedocument.presentationml.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40.xml" ContentType="application/vnd.openxmlformats-officedocument.presentationml.slide+xml"/>
  <Override PartName="/ppt/slides/slide8.xml" ContentType="application/vnd.openxmlformats-officedocument.presentationml.slide+xml"/>
  <Override PartName="/ppt/slides/slide46.xml" ContentType="application/vnd.openxmlformats-officedocument.presentationml.slide+xml"/>
  <Override PartName="/ppt/slides/slide27.xml" ContentType="application/vnd.openxmlformats-officedocument.presentationml.slide+xml"/>
  <Override PartName="/ppt/slides/slide43.xml" ContentType="application/vnd.openxmlformats-officedocument.presentationml.slide+xml"/>
  <Override PartName="/ppt/slides/slide48.xml" ContentType="application/vnd.openxmlformats-officedocument.presentationml.slide+xml"/>
  <Override PartName="/ppt/slides/slide62.xml" ContentType="application/vnd.openxmlformats-officedocument.presentationml.slide+xml"/>
  <Override PartName="/ppt/slides/slide31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66.xml" ContentType="application/vnd.openxmlformats-officedocument.presentationml.slide+xml"/>
  <Override PartName="/ppt/slides/slide7.xml" ContentType="application/vnd.openxmlformats-officedocument.presentationml.slide+xml"/>
  <Override PartName="/ppt/slides/slide58.xml" ContentType="application/vnd.openxmlformats-officedocument.presentationml.slide+xml"/>
  <Override PartName="/ppt/slides/slide15.xml" ContentType="application/vnd.openxmlformats-officedocument.presentationml.slide+xml"/>
  <Override PartName="/ppt/slides/slide65.xml" ContentType="application/vnd.openxmlformats-officedocument.presentationml.slide+xml"/>
  <Override PartName="/ppt/slides/slide10.xml" ContentType="application/vnd.openxmlformats-officedocument.presentationml.slide+xml"/>
  <Override PartName="/ppt/slides/slide63.xml" ContentType="application/vnd.openxmlformats-officedocument.presentationml.slide+xml"/>
  <Override PartName="/ppt/slides/slide61.xml" ContentType="application/vnd.openxmlformats-officedocument.presentationml.slide+xml"/>
  <Override PartName="/ppt/slides/slide28.xml" ContentType="application/vnd.openxmlformats-officedocument.presentationml.slide+xml"/>
  <Override PartName="/ppt/slides/slide12.xml" ContentType="application/vnd.openxmlformats-officedocument.presentationml.slide+xml"/>
  <Override PartName="/ppt/slides/slide42.xml" ContentType="application/vnd.openxmlformats-officedocument.presentationml.slide+xml"/>
  <Override PartName="/ppt/slides/slide60.xml" ContentType="application/vnd.openxmlformats-officedocument.presentationml.slide+xml"/>
  <Override PartName="/ppt/slides/slide57.xml" ContentType="application/vnd.openxmlformats-officedocument.presentationml.slide+xml"/>
  <Override PartName="/ppt/slides/slide29.xml" ContentType="application/vnd.openxmlformats-officedocument.presentationml.slide+xml"/>
  <Override PartName="/ppt/slides/slide14.xml" ContentType="application/vnd.openxmlformats-officedocument.presentationml.slide+xml"/>
  <Override PartName="/ppt/slides/slide16.xml" ContentType="application/vnd.openxmlformats-officedocument.presentationml.slide+xml"/>
  <Override PartName="/ppt/slides/slide47.xml" ContentType="application/vnd.openxmlformats-officedocument.presentationml.slide+xml"/>
  <Override PartName="/ppt/slides/slide37.xml" ContentType="application/vnd.openxmlformats-officedocument.presentationml.slide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51.xml" ContentType="application/vnd.openxmlformats-officedocument.presentationml.slide+xml"/>
  <Override PartName="/ppt/slides/slide6.xml" ContentType="application/vnd.openxmlformats-officedocument.presentationml.slide+xml"/>
  <Override PartName="/ppt/slides/slide18.xml" ContentType="application/vnd.openxmlformats-officedocument.presentationml.slide+xml"/>
  <Override PartName="/ppt/slides/slide4.xml" ContentType="application/vnd.openxmlformats-officedocument.presentationml.slide+xml"/>
  <Override PartName="/ppt/slides/slide49.xml" ContentType="application/vnd.openxmlformats-officedocument.presentationml.slide+xml"/>
  <Override PartName="/ppt/slides/slide21.xml" ContentType="application/vnd.openxmlformats-officedocument.presentationml.slide+xml"/>
  <Override PartName="/ppt/slides/slide26.xml" ContentType="application/vnd.openxmlformats-officedocument.presentationml.slide+xml"/>
  <Override PartName="/ppt/slides/slide19.xml" ContentType="application/vnd.openxmlformats-officedocument.presentationml.slide+xml"/>
  <Override PartName="/ppt/slides/slide5.xml" ContentType="application/vnd.openxmlformats-officedocument.presentationml.slide+xml"/>
  <Override PartName="/ppt/slides/slide22.xml" ContentType="application/vnd.openxmlformats-officedocument.presentationml.slide+xml"/>
  <Override PartName="/ppt/slides/slide25.xml" ContentType="application/vnd.openxmlformats-officedocument.presentationml.slide+xml"/>
  <Override PartName="/ppt/slides/slide59.xml" ContentType="application/vnd.openxmlformats-officedocument.presentationml.slide+xml"/>
  <Override PartName="/ppt/slides/slide56.xml" ContentType="application/vnd.openxmlformats-officedocument.presentationml.slide+xml"/>
  <Override PartName="/ppt/slides/slide50.xml" ContentType="application/vnd.openxmlformats-officedocument.presentationml.slide+xml"/>
  <Override PartName="/ppt/slides/slide24.xml" ContentType="application/vnd.openxmlformats-officedocument.presentationml.slide+xml"/>
  <Override PartName="/ppt/slides/slide52.xml" ContentType="application/vnd.openxmlformats-officedocument.presentationml.slide+xml"/>
  <Override PartName="/ppt/slides/slide30.xml" ContentType="application/vnd.openxmlformats-officedocument.presentationml.slide+xml"/>
  <Override PartName="/ppt/slides/slide39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9.xml" ContentType="application/vnd.openxmlformats-officedocument.presentationml.slide+xml"/>
  <Override PartName="/ppt/slides/slide34.xml" ContentType="application/vnd.openxmlformats-officedocument.presentationml.slide+xml"/>
  <Override PartName="/ppt/slides/slide6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8.xml" ContentType="application/vnd.openxmlformats-officedocument.presentationml.slide+xml"/>
  <Override PartName="/ppt/slides/slide44.xml" ContentType="application/vnd.openxmlformats-officedocument.presentationml.slide+xml"/>
  <Override PartName="/ppt/notesSlides/notesSlide30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_rels/notesSlide32.xml.rels" ContentType="application/vnd.openxmlformats-package.relationships+xml"/>
  <Override PartName="/ppt/notesSlides/_rels/notesSlide58.xml.rels" ContentType="application/vnd.openxmlformats-package.relationships+xml"/>
  <Override PartName="/ppt/notesSlides/_rels/notesSlide34.xml.rels" ContentType="application/vnd.openxmlformats-package.relationships+xml"/>
  <Override PartName="/ppt/notesSlides/_rels/notesSlide35.xml.rels" ContentType="application/vnd.openxmlformats-package.relationships+xml"/>
  <Override PartName="/ppt/notesSlides/_rels/notesSlide47.xml.rels" ContentType="application/vnd.openxmlformats-package.relationships+xml"/>
  <Override PartName="/ppt/notesSlides/_rels/notesSlide12.xml.rels" ContentType="application/vnd.openxmlformats-package.relationships+xml"/>
  <Override PartName="/ppt/notesSlides/_rels/notesSlide3.xml.rels" ContentType="application/vnd.openxmlformats-package.relationships+xml"/>
  <Override PartName="/ppt/notesSlides/_rels/notesSlide31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9.xml.rels" ContentType="application/vnd.openxmlformats-package.relationships+xml"/>
  <Override PartName="/ppt/notesSlides/_rels/notesSlide24.xml.rels" ContentType="application/vnd.openxmlformats-package.relationships+xml"/>
  <Override PartName="/ppt/notesSlides/_rels/notesSlide27.xml.rels" ContentType="application/vnd.openxmlformats-package.relationships+xml"/>
  <Override PartName="/ppt/notesSlides/_rels/notesSlide57.xml.rels" ContentType="application/vnd.openxmlformats-package.relationships+xml"/>
  <Override PartName="/ppt/notesSlides/_rels/notesSlide18.xml.rels" ContentType="application/vnd.openxmlformats-package.relationships+xml"/>
  <Override PartName="/ppt/notesSlides/_rels/notesSlide65.xml.rels" ContentType="application/vnd.openxmlformats-package.relationships+xml"/>
  <Override PartName="/ppt/notesSlides/_rels/notesSlide8.xml.rels" ContentType="application/vnd.openxmlformats-package.relationships+xml"/>
  <Override PartName="/ppt/notesSlides/_rels/notesSlide4.xml.rels" ContentType="application/vnd.openxmlformats-package.relationships+xml"/>
  <Override PartName="/ppt/notesSlides/_rels/notesSlide48.xml.rels" ContentType="application/vnd.openxmlformats-package.relationships+xml"/>
  <Override PartName="/ppt/notesSlides/_rels/notesSlide28.xml.rels" ContentType="application/vnd.openxmlformats-package.relationships+xml"/>
  <Override PartName="/ppt/notesSlides/_rels/notesSlide52.xml.rels" ContentType="application/vnd.openxmlformats-package.relationships+xml"/>
  <Override PartName="/ppt/notesSlides/_rels/notesSlide25.xml.rels" ContentType="application/vnd.openxmlformats-package.relationships+xml"/>
  <Override PartName="/ppt/notesSlides/_rels/notesSlide19.xml.rels" ContentType="application/vnd.openxmlformats-package.relationships+xml"/>
  <Override PartName="/ppt/notesSlides/_rels/notesSlide23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14.xml.rels" ContentType="application/vnd.openxmlformats-package.relationships+xml"/>
  <Override PartName="/ppt/notesSlides/_rels/notesSlide56.xml.rels" ContentType="application/vnd.openxmlformats-package.relationships+xml"/>
  <Override PartName="/ppt/notesSlides/_rels/notesSlide29.xml.rels" ContentType="application/vnd.openxmlformats-package.relationships+xml"/>
  <Override PartName="/ppt/notesSlides/_rels/notesSlide37.xml.rels" ContentType="application/vnd.openxmlformats-package.relationships+xml"/>
  <Override PartName="/ppt/notesSlides/_rels/notesSlide7.xml.rels" ContentType="application/vnd.openxmlformats-package.relationships+xml"/>
  <Override PartName="/ppt/notesSlides/_rels/notesSlide45.xml.rels" ContentType="application/vnd.openxmlformats-package.relationships+xml"/>
  <Override PartName="/ppt/notesSlides/_rels/notesSlide30.xml.rels" ContentType="application/vnd.openxmlformats-package.relationships+xml"/>
  <Override PartName="/ppt/notesSlides/_rels/notesSlide16.xml.rels" ContentType="application/vnd.openxmlformats-package.relationships+xml"/>
  <Override PartName="/ppt/notesSlides/_rels/notesSlide39.xml.rels" ContentType="application/vnd.openxmlformats-package.relationships+xml"/>
  <Override PartName="/ppt/notesSlides/_rels/notesSlide36.xml.rels" ContentType="application/vnd.openxmlformats-package.relationships+xml"/>
  <Override PartName="/ppt/notesSlides/_rels/notesSlide26.xml.rels" ContentType="application/vnd.openxmlformats-package.relationships+xml"/>
  <Override PartName="/ppt/notesSlides/_rels/notesSlide41.xml.rels" ContentType="application/vnd.openxmlformats-package.relationships+xml"/>
  <Override PartName="/ppt/notesSlides/_rels/notesSlide44.xml.rels" ContentType="application/vnd.openxmlformats-package.relationships+xml"/>
  <Override PartName="/ppt/notesSlides/_rels/notesSlide6.xml.rels" ContentType="application/vnd.openxmlformats-package.relationships+xml"/>
  <Override PartName="/ppt/notesSlides/_rels/notesSlide42.xml.rels" ContentType="application/vnd.openxmlformats-package.relationships+xml"/>
  <Override PartName="/ppt/notesSlides/_rels/notesSlide43.xml.rels" ContentType="application/vnd.openxmlformats-package.relationships+xml"/>
  <Override PartName="/ppt/notesSlides/_rels/notesSlide13.xml.rels" ContentType="application/vnd.openxmlformats-package.relationships+xml"/>
  <Override PartName="/ppt/notesSlides/_rels/notesSlide46.xml.rels" ContentType="application/vnd.openxmlformats-package.relationships+xml"/>
  <Override PartName="/ppt/notesSlides/_rels/notesSlide40.xml.rels" ContentType="application/vnd.openxmlformats-package.relationships+xml"/>
  <Override PartName="/ppt/notesSlides/_rels/notesSlide15.xml.rels" ContentType="application/vnd.openxmlformats-package.relationships+xml"/>
  <Override PartName="/ppt/notesSlides/_rels/notesSlide64.xml.rels" ContentType="application/vnd.openxmlformats-package.relationships+xml"/>
  <Override PartName="/ppt/notesSlides/notesSlide1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7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  <p:sldId id="320" r:id="rId69"/>
    <p:sldId id="321" r:id="rId70"/>
  </p:sldIdLst>
  <p:sldSz cx="12192000" cy="6858000"/>
  <p:notesSz cx="7104063" cy="10234613"/>
</p:presentation>
</file>

<file path=ppt/presProps.xml><?xml version="1.0" encoding="utf-8"?>
<p:presentationPr xmlns:a="http://schemas.openxmlformats.org/drawingml/2006/main" xmlns:p="http://schemas.openxmlformats.org/presentationml/2006/main" xmlns:r="http://schemas.openxmlformats.org/officeDocument/2006/relationships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10.xml"/><Relationship Id="rId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<Relationship Id="rId40" Type="http://schemas.openxmlformats.org/officeDocument/2006/relationships/slide" Target="slides/slide36.xml"/><Relationship Id="rId41" Type="http://schemas.openxmlformats.org/officeDocument/2006/relationships/slide" Target="slides/slide37.xml"/><Relationship Id="rId42" Type="http://schemas.openxmlformats.org/officeDocument/2006/relationships/slide" Target="slides/slide38.xml"/><Relationship Id="rId43" Type="http://schemas.openxmlformats.org/officeDocument/2006/relationships/slide" Target="slides/slide39.xml"/><Relationship Id="rId44" Type="http://schemas.openxmlformats.org/officeDocument/2006/relationships/slide" Target="slides/slide40.xml"/><Relationship Id="rId45" Type="http://schemas.openxmlformats.org/officeDocument/2006/relationships/slide" Target="slides/slide41.xml"/><Relationship Id="rId46" Type="http://schemas.openxmlformats.org/officeDocument/2006/relationships/slide" Target="slides/slide42.xml"/><Relationship Id="rId47" Type="http://schemas.openxmlformats.org/officeDocument/2006/relationships/slide" Target="slides/slide43.xml"/><Relationship Id="rId48" Type="http://schemas.openxmlformats.org/officeDocument/2006/relationships/slide" Target="slides/slide44.xml"/><Relationship Id="rId49" Type="http://schemas.openxmlformats.org/officeDocument/2006/relationships/slide" Target="slides/slide45.xml"/><Relationship Id="rId50" Type="http://schemas.openxmlformats.org/officeDocument/2006/relationships/slide" Target="slides/slide46.xml"/><Relationship Id="rId51" Type="http://schemas.openxmlformats.org/officeDocument/2006/relationships/slide" Target="slides/slide47.xml"/><Relationship Id="rId52" Type="http://schemas.openxmlformats.org/officeDocument/2006/relationships/slide" Target="slides/slide48.xml"/><Relationship Id="rId53" Type="http://schemas.openxmlformats.org/officeDocument/2006/relationships/slide" Target="slides/slide49.xml"/><Relationship Id="rId54" Type="http://schemas.openxmlformats.org/officeDocument/2006/relationships/slide" Target="slides/slide50.xml"/><Relationship Id="rId55" Type="http://schemas.openxmlformats.org/officeDocument/2006/relationships/slide" Target="slides/slide51.xml"/><Relationship Id="rId56" Type="http://schemas.openxmlformats.org/officeDocument/2006/relationships/slide" Target="slides/slide52.xml"/><Relationship Id="rId57" Type="http://schemas.openxmlformats.org/officeDocument/2006/relationships/slide" Target="slides/slide53.xml"/><Relationship Id="rId58" Type="http://schemas.openxmlformats.org/officeDocument/2006/relationships/slide" Target="slides/slide54.xml"/><Relationship Id="rId59" Type="http://schemas.openxmlformats.org/officeDocument/2006/relationships/slide" Target="slides/slide55.xml"/><Relationship Id="rId60" Type="http://schemas.openxmlformats.org/officeDocument/2006/relationships/slide" Target="slides/slide56.xml"/><Relationship Id="rId61" Type="http://schemas.openxmlformats.org/officeDocument/2006/relationships/slide" Target="slides/slide57.xml"/><Relationship Id="rId62" Type="http://schemas.openxmlformats.org/officeDocument/2006/relationships/slide" Target="slides/slide58.xml"/><Relationship Id="rId63" Type="http://schemas.openxmlformats.org/officeDocument/2006/relationships/slide" Target="slides/slide59.xml"/><Relationship Id="rId64" Type="http://schemas.openxmlformats.org/officeDocument/2006/relationships/slide" Target="slides/slide60.xml"/><Relationship Id="rId65" Type="http://schemas.openxmlformats.org/officeDocument/2006/relationships/slide" Target="slides/slide61.xml"/><Relationship Id="rId66" Type="http://schemas.openxmlformats.org/officeDocument/2006/relationships/slide" Target="slides/slide62.xml"/><Relationship Id="rId67" Type="http://schemas.openxmlformats.org/officeDocument/2006/relationships/slide" Target="slides/slide63.xml"/><Relationship Id="rId68" Type="http://schemas.openxmlformats.org/officeDocument/2006/relationships/slide" Target="slides/slide64.xml"/><Relationship Id="rId69" Type="http://schemas.openxmlformats.org/officeDocument/2006/relationships/slide" Target="slides/slide65.xml"/><Relationship Id="rId70" Type="http://schemas.openxmlformats.org/officeDocument/2006/relationships/slide" Target="slides/slide66.xml"/><Relationship Id="rId71" Type="http://schemas.openxmlformats.org/officeDocument/2006/relationships/presProps" Target="presProps.xml"/>
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45E3797-6E49-4D8F-8628-9A80EB461DED}" type="doc">
      <dgm:prSet loTypeId="list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7F8A0A1A-A482-4DB8-B681-A9BA7836654F}">
      <dgm:prSet/>
      <dgm:spPr/>
      <dgm:t>
        <a:bodyPr/>
        <a:lstStyle/>
        <a:p>
          <a:r>
            <a:rPr lang="da-DK"/>
            <a:t>Sygdomme i øvre GI</a:t>
          </a:r>
          <a:endParaRPr lang="en-US"/>
        </a:p>
      </dgm:t>
    </dgm:pt>
    <dgm:pt modelId="{B9309100-D0F5-4ABF-BA8C-82472F854A34}" cxnId="{2DF52A67-7522-43B3-8B4E-0E27DCB24312}" type="parTrans">
      <dgm:prSet/>
      <dgm:spPr/>
      <dgm:t>
        <a:bodyPr/>
        <a:lstStyle/>
        <a:p>
          <a:endParaRPr lang="en-US"/>
        </a:p>
      </dgm:t>
    </dgm:pt>
    <dgm:pt modelId="{84159A99-8A53-4CF0-92B1-81E51660A4BC}" cxnId="{2DF52A67-7522-43B3-8B4E-0E27DCB24312}" type="sibTrans">
      <dgm:prSet/>
      <dgm:spPr/>
      <dgm:t>
        <a:bodyPr/>
        <a:lstStyle/>
        <a:p>
          <a:endParaRPr lang="en-US"/>
        </a:p>
      </dgm:t>
    </dgm:pt>
    <dgm:pt modelId="{7430B7DE-D232-4288-976E-70B491355128}">
      <dgm:prSet/>
      <dgm:spPr/>
      <dgm:t>
        <a:bodyPr/>
        <a:lstStyle/>
        <a:p>
          <a:r>
            <a:rPr lang="da-DK" dirty="0">
              <a:latin typeface="+mn-lt"/>
              <a:ea typeface="Calibri" panose="020F0502020204030204" pitchFamily="34" charset="0"/>
              <a:cs typeface="Calibri" panose="020F0502020204030204" pitchFamily="34" charset="0"/>
            </a:rPr>
            <a:t>Dyspepsi</a:t>
          </a:r>
          <a:endParaRPr lang="en-US" dirty="0">
            <a:latin typeface="+mn-lt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EF5C67B0-9F34-47D1-B5D0-F532D6ED2AE0}" cxnId="{942D5673-680C-4C45-8C69-0D8DDEB10B62}" type="parTrans">
      <dgm:prSet/>
      <dgm:spPr/>
      <dgm:t>
        <a:bodyPr/>
        <a:lstStyle/>
        <a:p>
          <a:endParaRPr lang="en-US"/>
        </a:p>
      </dgm:t>
    </dgm:pt>
    <dgm:pt modelId="{1B8FE1ED-8FA6-4E57-A0CA-422E8AD36DBC}" cxnId="{942D5673-680C-4C45-8C69-0D8DDEB10B62}" type="sibTrans">
      <dgm:prSet/>
      <dgm:spPr/>
      <dgm:t>
        <a:bodyPr/>
        <a:lstStyle/>
        <a:p>
          <a:endParaRPr lang="en-US"/>
        </a:p>
      </dgm:t>
    </dgm:pt>
    <dgm:pt modelId="{84804843-D936-4A93-9342-CC8FF75C886C}">
      <dgm:prSet/>
      <dgm:spPr/>
      <dgm:t>
        <a:bodyPr/>
        <a:lstStyle/>
        <a:p>
          <a:r>
            <a:rPr lang="da-DK"/>
            <a:t>Sygdomme i nedre GI </a:t>
          </a:r>
          <a:endParaRPr lang="en-US"/>
        </a:p>
      </dgm:t>
    </dgm:pt>
    <dgm:pt modelId="{A85381BA-095B-44DF-8333-80B1829F28B3}" cxnId="{F808081D-FE0A-4B37-B449-4194EE84E29D}" type="parTrans">
      <dgm:prSet/>
      <dgm:spPr/>
      <dgm:t>
        <a:bodyPr/>
        <a:lstStyle/>
        <a:p>
          <a:endParaRPr lang="en-US"/>
        </a:p>
      </dgm:t>
    </dgm:pt>
    <dgm:pt modelId="{78F66408-4F34-4F54-9333-A79EF0C966A9}" cxnId="{F808081D-FE0A-4B37-B449-4194EE84E29D}" type="sibTrans">
      <dgm:prSet/>
      <dgm:spPr/>
      <dgm:t>
        <a:bodyPr/>
        <a:lstStyle/>
        <a:p>
          <a:endParaRPr lang="en-US"/>
        </a:p>
      </dgm:t>
    </dgm:pt>
    <dgm:pt modelId="{B269067A-F922-48BD-85B5-57DCBB52B145}">
      <dgm:prSet/>
      <dgm:spPr/>
      <dgm:t>
        <a:bodyPr/>
        <a:lstStyle/>
        <a:p>
          <a:r>
            <a:rPr lang="da-DK" dirty="0" err="1">
              <a:effectLst/>
              <a:latin typeface="+mn-lt"/>
              <a:ea typeface="Calibri" panose="020F0502020204030204" pitchFamily="34" charset="0"/>
              <a:cs typeface="Calibri" panose="020F0502020204030204" pitchFamily="34" charset="0"/>
            </a:rPr>
            <a:t>Diaré</a:t>
          </a:r>
          <a:endParaRPr lang="en-US" dirty="0">
            <a:latin typeface="+mn-lt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CE31426B-9B7B-40CF-AB88-814E6D0058F1}" cxnId="{518E0249-52C6-44CF-94D6-A95DAD317AD3}" type="parTrans">
      <dgm:prSet/>
      <dgm:spPr/>
      <dgm:t>
        <a:bodyPr/>
        <a:lstStyle/>
        <a:p>
          <a:endParaRPr lang="en-US"/>
        </a:p>
      </dgm:t>
    </dgm:pt>
    <dgm:pt modelId="{DA1870FC-15D3-4593-8E3D-1004FAA799A0}" cxnId="{518E0249-52C6-44CF-94D6-A95DAD317AD3}" type="sibTrans">
      <dgm:prSet/>
      <dgm:spPr/>
      <dgm:t>
        <a:bodyPr/>
        <a:lstStyle/>
        <a:p>
          <a:endParaRPr lang="en-US"/>
        </a:p>
      </dgm:t>
    </dgm:pt>
    <dgm:pt modelId="{D1363A01-A67C-44BB-A6F6-89CACDCB5B8C}">
      <dgm:prSet/>
      <dgm:spPr/>
      <dgm:t>
        <a:bodyPr/>
        <a:lstStyle/>
        <a:p>
          <a:r>
            <a:rPr lang="da-DK" dirty="0"/>
            <a:t>Cancer i GI</a:t>
          </a:r>
          <a:endParaRPr lang="en-US" dirty="0"/>
        </a:p>
      </dgm:t>
    </dgm:pt>
    <dgm:pt modelId="{2F7CA8BD-F814-4AD7-A45F-492FC7A57FFE}" cxnId="{7E0C6EF0-2BF3-4F31-8AEE-3F8D264CC9CC}" type="parTrans">
      <dgm:prSet/>
      <dgm:spPr/>
      <dgm:t>
        <a:bodyPr/>
        <a:lstStyle/>
        <a:p>
          <a:endParaRPr lang="en-US"/>
        </a:p>
      </dgm:t>
    </dgm:pt>
    <dgm:pt modelId="{33727E0F-13A7-4DB5-AA33-A64B31D72C3A}" cxnId="{7E0C6EF0-2BF3-4F31-8AEE-3F8D264CC9CC}" type="sibTrans">
      <dgm:prSet/>
      <dgm:spPr/>
      <dgm:t>
        <a:bodyPr/>
        <a:lstStyle/>
        <a:p>
          <a:endParaRPr lang="en-US"/>
        </a:p>
      </dgm:t>
    </dgm:pt>
    <dgm:pt modelId="{FFCEAFE1-2B6A-478E-994F-825BB4204186}">
      <dgm:prSet/>
      <dgm:spPr/>
      <dgm:t>
        <a:bodyPr/>
        <a:lstStyle/>
        <a:p>
          <a:r>
            <a:rPr lang="da-DK" dirty="0">
              <a:latin typeface="+mn-lt"/>
              <a:ea typeface="Calibri" panose="020F0502020204030204" pitchFamily="34" charset="0"/>
              <a:cs typeface="Calibri" panose="020F0502020204030204" pitchFamily="34" charset="0"/>
            </a:rPr>
            <a:t>Tumor i </a:t>
          </a:r>
          <a:r>
            <a:rPr lang="da-DK" dirty="0" err="1">
              <a:latin typeface="+mn-lt"/>
              <a:ea typeface="Calibri" panose="020F0502020204030204" pitchFamily="34" charset="0"/>
              <a:cs typeface="Calibri" panose="020F0502020204030204" pitchFamily="34" charset="0"/>
            </a:rPr>
            <a:t>eosophagus</a:t>
          </a:r>
          <a:r>
            <a:rPr lang="da-DK" dirty="0">
              <a:latin typeface="+mn-lt"/>
              <a:ea typeface="Calibri" panose="020F0502020204030204" pitchFamily="34" charset="0"/>
              <a:cs typeface="Calibri" panose="020F0502020204030204" pitchFamily="34" charset="0"/>
            </a:rPr>
            <a:t> </a:t>
          </a:r>
          <a:endParaRPr lang="en-US" dirty="0">
            <a:latin typeface="+mn-lt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D2B38353-6BBF-4ACC-96AF-362624C36665}" cxnId="{E20167B1-37D6-4445-91E5-4F1447CA0E07}" type="parTrans">
      <dgm:prSet/>
      <dgm:spPr/>
      <dgm:t>
        <a:bodyPr/>
        <a:lstStyle/>
        <a:p>
          <a:endParaRPr lang="en-US"/>
        </a:p>
      </dgm:t>
    </dgm:pt>
    <dgm:pt modelId="{09A40F6B-6F07-4CF2-8D3C-01FB5BE0BE0F}" cxnId="{E20167B1-37D6-4445-91E5-4F1447CA0E07}" type="sibTrans">
      <dgm:prSet/>
      <dgm:spPr/>
      <dgm:t>
        <a:bodyPr/>
        <a:lstStyle/>
        <a:p>
          <a:endParaRPr lang="en-US"/>
        </a:p>
      </dgm:t>
    </dgm:pt>
    <dgm:pt modelId="{CDEC4972-8AE4-40C9-8A6A-534CBF4F9EAF}">
      <dgm:prSet/>
      <dgm:spPr/>
      <dgm:t>
        <a:bodyPr/>
        <a:lstStyle/>
        <a:p>
          <a:r>
            <a:rPr lang="da-DK" dirty="0">
              <a:latin typeface="+mn-lt"/>
              <a:ea typeface="Calibri" panose="020F0502020204030204" pitchFamily="34" charset="0"/>
              <a:cs typeface="Calibri" panose="020F0502020204030204" pitchFamily="34" charset="0"/>
            </a:rPr>
            <a:t>Cancer </a:t>
          </a:r>
          <a:r>
            <a:rPr lang="da-DK" dirty="0" err="1">
              <a:latin typeface="+mn-lt"/>
              <a:ea typeface="Calibri" panose="020F0502020204030204" pitchFamily="34" charset="0"/>
              <a:cs typeface="Calibri" panose="020F0502020204030204" pitchFamily="34" charset="0"/>
            </a:rPr>
            <a:t>ventrikuli</a:t>
          </a:r>
          <a:r>
            <a:rPr lang="da-DK" dirty="0">
              <a:latin typeface="+mn-lt"/>
              <a:ea typeface="Calibri" panose="020F0502020204030204" pitchFamily="34" charset="0"/>
              <a:cs typeface="Calibri" panose="020F0502020204030204" pitchFamily="34" charset="0"/>
            </a:rPr>
            <a:t> </a:t>
          </a:r>
          <a:endParaRPr lang="en-US" dirty="0">
            <a:latin typeface="+mn-lt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25357E77-443E-4730-8FD3-63ADFFED521E}" cxnId="{CA1D5133-3A88-4051-9B78-4E192100DDC4}" type="parTrans">
      <dgm:prSet/>
      <dgm:spPr/>
      <dgm:t>
        <a:bodyPr/>
        <a:lstStyle/>
        <a:p>
          <a:endParaRPr lang="en-US"/>
        </a:p>
      </dgm:t>
    </dgm:pt>
    <dgm:pt modelId="{25D00BCD-3496-4E37-9B34-60D60F693AF6}" cxnId="{CA1D5133-3A88-4051-9B78-4E192100DDC4}" type="sibTrans">
      <dgm:prSet/>
      <dgm:spPr/>
      <dgm:t>
        <a:bodyPr/>
        <a:lstStyle/>
        <a:p>
          <a:endParaRPr lang="en-US"/>
        </a:p>
      </dgm:t>
    </dgm:pt>
    <dgm:pt modelId="{11EE5A60-F1F5-4FD6-8A6B-A31E2CE813E1}">
      <dgm:prSet/>
      <dgm:spPr/>
      <dgm:t>
        <a:bodyPr/>
        <a:lstStyle/>
        <a:p>
          <a:r>
            <a:rPr lang="da-DK" dirty="0" err="1">
              <a:latin typeface="+mn-lt"/>
              <a:ea typeface="Calibri" panose="020F0502020204030204" pitchFamily="34" charset="0"/>
              <a:cs typeface="Calibri" panose="020F0502020204030204" pitchFamily="34" charset="0"/>
            </a:rPr>
            <a:t>Kolorektal</a:t>
          </a:r>
          <a:r>
            <a:rPr lang="da-DK" dirty="0">
              <a:latin typeface="+mn-lt"/>
              <a:ea typeface="Calibri" panose="020F0502020204030204" pitchFamily="34" charset="0"/>
              <a:cs typeface="Calibri" panose="020F0502020204030204" pitchFamily="34" charset="0"/>
            </a:rPr>
            <a:t> cancer </a:t>
          </a:r>
          <a:endParaRPr lang="en-US" dirty="0">
            <a:latin typeface="+mn-lt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BA74D0CD-4F50-4CD1-8755-3AD605E5CE9C}" cxnId="{ABABC8F5-FE08-4B0E-A573-33AF01CEB29B}" type="parTrans">
      <dgm:prSet/>
      <dgm:spPr/>
      <dgm:t>
        <a:bodyPr/>
        <a:lstStyle/>
        <a:p>
          <a:endParaRPr lang="en-US"/>
        </a:p>
      </dgm:t>
    </dgm:pt>
    <dgm:pt modelId="{366900BE-2DB4-41BA-A17F-9B8083A2ADFE}" cxnId="{ABABC8F5-FE08-4B0E-A573-33AF01CEB29B}" type="sibTrans">
      <dgm:prSet/>
      <dgm:spPr/>
      <dgm:t>
        <a:bodyPr/>
        <a:lstStyle/>
        <a:p>
          <a:endParaRPr lang="en-US"/>
        </a:p>
      </dgm:t>
    </dgm:pt>
    <dgm:pt modelId="{F2C827B1-554D-43A4-8F68-6974860A421E}">
      <dgm:prSet/>
      <dgm:spPr/>
      <dgm:t>
        <a:bodyPr/>
        <a:lstStyle/>
        <a:p>
          <a:r>
            <a:rPr lang="da-DK"/>
            <a:t>Akut abdomen</a:t>
          </a:r>
          <a:endParaRPr lang="en-US"/>
        </a:p>
      </dgm:t>
    </dgm:pt>
    <dgm:pt modelId="{C3E70612-6F3A-446B-93DD-95342D8D88EE}" cxnId="{D33A1880-8FC8-4459-8D1E-629D34E6F696}" type="parTrans">
      <dgm:prSet/>
      <dgm:spPr/>
      <dgm:t>
        <a:bodyPr/>
        <a:lstStyle/>
        <a:p>
          <a:endParaRPr lang="en-US"/>
        </a:p>
      </dgm:t>
    </dgm:pt>
    <dgm:pt modelId="{E6A647FC-8C0F-4DDE-9E03-45025C1E971C}" cxnId="{D33A1880-8FC8-4459-8D1E-629D34E6F696}" type="sibTrans">
      <dgm:prSet/>
      <dgm:spPr/>
      <dgm:t>
        <a:bodyPr/>
        <a:lstStyle/>
        <a:p>
          <a:endParaRPr lang="en-US"/>
        </a:p>
      </dgm:t>
    </dgm:pt>
    <dgm:pt modelId="{D9E72313-4235-42F5-8C6F-9BD52DC7FD05}">
      <dgm:prSet/>
      <dgm:spPr/>
      <dgm:t>
        <a:bodyPr/>
        <a:lstStyle/>
        <a:p>
          <a:r>
            <a:rPr lang="da-DK" dirty="0">
              <a:latin typeface="+mn-lt"/>
              <a:ea typeface="Calibri" panose="020F0502020204030204" pitchFamily="34" charset="0"/>
              <a:cs typeface="Calibri" panose="020F0502020204030204" pitchFamily="34" charset="0"/>
            </a:rPr>
            <a:t>Appendicit</a:t>
          </a:r>
          <a:endParaRPr lang="en-US" dirty="0">
            <a:latin typeface="+mn-lt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4B956B14-17A4-41F0-8D69-37142CB5A58F}" cxnId="{067E4196-BDB8-43A1-B91E-6515BA94D1A6}" type="parTrans">
      <dgm:prSet/>
      <dgm:spPr/>
      <dgm:t>
        <a:bodyPr/>
        <a:lstStyle/>
        <a:p>
          <a:endParaRPr lang="en-US"/>
        </a:p>
      </dgm:t>
    </dgm:pt>
    <dgm:pt modelId="{AE04C3DF-975A-4421-90E4-9527C597CBCC}" cxnId="{067E4196-BDB8-43A1-B91E-6515BA94D1A6}" type="sibTrans">
      <dgm:prSet/>
      <dgm:spPr/>
      <dgm:t>
        <a:bodyPr/>
        <a:lstStyle/>
        <a:p>
          <a:endParaRPr lang="en-US"/>
        </a:p>
      </dgm:t>
    </dgm:pt>
    <dgm:pt modelId="{974AE364-E847-4ED9-A3BA-9AEFD02D9FD8}">
      <dgm:prSet/>
      <dgm:spPr/>
      <dgm:t>
        <a:bodyPr/>
        <a:lstStyle/>
        <a:p>
          <a:r>
            <a:rPr lang="da-DK" dirty="0">
              <a:effectLst/>
              <a:latin typeface="+mn-lt"/>
              <a:ea typeface="Calibri" panose="020F0502020204030204" pitchFamily="34" charset="0"/>
              <a:cs typeface="Calibri" panose="020F0502020204030204" pitchFamily="34" charset="0"/>
            </a:rPr>
            <a:t>Kronisk inflammatorisk tarmsygdom </a:t>
          </a:r>
        </a:p>
      </dgm:t>
    </dgm:pt>
    <dgm:pt modelId="{AE686D22-34AE-46C9-9FBD-75ABA2BF53F2}" cxnId="{720CA39E-8859-4602-804A-889845D42ED2}" type="parTrans">
      <dgm:prSet/>
      <dgm:spPr/>
      <dgm:t>
        <a:bodyPr/>
        <a:lstStyle/>
        <a:p>
          <a:endParaRPr lang="da-DK"/>
        </a:p>
      </dgm:t>
    </dgm:pt>
    <dgm:pt modelId="{30574213-7856-4F00-8D9F-D2DF805AA5CD}" cxnId="{720CA39E-8859-4602-804A-889845D42ED2}" type="sibTrans">
      <dgm:prSet/>
      <dgm:spPr/>
      <dgm:t>
        <a:bodyPr/>
        <a:lstStyle/>
        <a:p>
          <a:endParaRPr lang="da-DK"/>
        </a:p>
      </dgm:t>
    </dgm:pt>
    <dgm:pt modelId="{EFD81CFF-F09C-4F92-BCC5-D9BDC242C7A0}">
      <dgm:prSet/>
      <dgm:spPr/>
      <dgm:t>
        <a:bodyPr/>
        <a:lstStyle/>
        <a:p>
          <a:r>
            <a:rPr lang="da-DK" dirty="0" err="1">
              <a:effectLst/>
              <a:latin typeface="+mn-lt"/>
              <a:ea typeface="Calibri" panose="020F0502020204030204" pitchFamily="34" charset="0"/>
              <a:cs typeface="Calibri" panose="020F0502020204030204" pitchFamily="34" charset="0"/>
            </a:rPr>
            <a:t>Diverticulosis</a:t>
          </a:r>
          <a:r>
            <a:rPr lang="da-DK" dirty="0">
              <a:effectLst/>
              <a:latin typeface="+mn-lt"/>
              <a:ea typeface="Calibri" panose="020F0502020204030204" pitchFamily="34" charset="0"/>
              <a:cs typeface="Calibri" panose="020F0502020204030204" pitchFamily="34" charset="0"/>
            </a:rPr>
            <a:t> coli  </a:t>
          </a:r>
        </a:p>
      </dgm:t>
    </dgm:pt>
    <dgm:pt modelId="{69966A88-4F0C-45CA-AD12-6B3ADF3224F9}" cxnId="{94D125AF-9309-4A36-AFBC-5560DF22918E}" type="parTrans">
      <dgm:prSet/>
      <dgm:spPr/>
      <dgm:t>
        <a:bodyPr/>
        <a:lstStyle/>
        <a:p>
          <a:endParaRPr lang="da-DK"/>
        </a:p>
      </dgm:t>
    </dgm:pt>
    <dgm:pt modelId="{3738C1AC-ED40-4F35-95A9-7F88938899DA}" cxnId="{94D125AF-9309-4A36-AFBC-5560DF22918E}" type="sibTrans">
      <dgm:prSet/>
      <dgm:spPr/>
      <dgm:t>
        <a:bodyPr/>
        <a:lstStyle/>
        <a:p>
          <a:endParaRPr lang="da-DK"/>
        </a:p>
      </dgm:t>
    </dgm:pt>
    <dgm:pt modelId="{9E1923D1-4842-4F49-828B-8CAE5D78115E}">
      <dgm:prSet/>
      <dgm:spPr/>
      <dgm:t>
        <a:bodyPr/>
        <a:lstStyle/>
        <a:p>
          <a:r>
            <a:rPr lang="da-DK">
              <a:effectLst/>
              <a:latin typeface="+mn-lt"/>
              <a:ea typeface="Calibri" panose="020F0502020204030204" pitchFamily="34" charset="0"/>
              <a:cs typeface="Calibri" panose="020F0502020204030204" pitchFamily="34" charset="0"/>
            </a:rPr>
            <a:t>Hæmorider </a:t>
          </a:r>
          <a:endParaRPr lang="da-DK" dirty="0">
            <a:effectLst/>
            <a:latin typeface="+mn-lt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ACBB6B38-B70B-4BFF-97D1-3768CE6BF678}" cxnId="{8A9D4E6D-78D3-40D0-BC66-D3CC5EEBDD3D}" type="parTrans">
      <dgm:prSet/>
      <dgm:spPr/>
      <dgm:t>
        <a:bodyPr/>
        <a:lstStyle/>
        <a:p>
          <a:endParaRPr lang="da-DK"/>
        </a:p>
      </dgm:t>
    </dgm:pt>
    <dgm:pt modelId="{F895DDD9-01BE-49B7-B6D7-64721D3BC46A}" cxnId="{8A9D4E6D-78D3-40D0-BC66-D3CC5EEBDD3D}" type="sibTrans">
      <dgm:prSet/>
      <dgm:spPr/>
      <dgm:t>
        <a:bodyPr/>
        <a:lstStyle/>
        <a:p>
          <a:endParaRPr lang="da-DK"/>
        </a:p>
      </dgm:t>
    </dgm:pt>
    <dgm:pt modelId="{BAA5CBA8-87F8-4786-823B-B654CE2658C6}">
      <dgm:prSet/>
      <dgm:spPr/>
      <dgm:t>
        <a:bodyPr/>
        <a:lstStyle/>
        <a:p>
          <a:r>
            <a:rPr lang="da-DK" dirty="0">
              <a:effectLst/>
              <a:latin typeface="+mn-lt"/>
              <a:ea typeface="Calibri" panose="020F0502020204030204" pitchFamily="34" charset="0"/>
              <a:cs typeface="Calibri" panose="020F0502020204030204" pitchFamily="34" charset="0"/>
            </a:rPr>
            <a:t>Perianal </a:t>
          </a:r>
          <a:r>
            <a:rPr lang="da-DK" dirty="0" err="1">
              <a:effectLst/>
              <a:latin typeface="+mn-lt"/>
              <a:ea typeface="Calibri" panose="020F0502020204030204" pitchFamily="34" charset="0"/>
              <a:cs typeface="Calibri" panose="020F0502020204030204" pitchFamily="34" charset="0"/>
            </a:rPr>
            <a:t>abces</a:t>
          </a:r>
          <a:r>
            <a:rPr lang="da-DK" dirty="0">
              <a:effectLst/>
              <a:latin typeface="+mn-lt"/>
              <a:ea typeface="Calibri" panose="020F0502020204030204" pitchFamily="34" charset="0"/>
              <a:cs typeface="Calibri" panose="020F0502020204030204" pitchFamily="34" charset="0"/>
            </a:rPr>
            <a:t> </a:t>
          </a:r>
        </a:p>
      </dgm:t>
    </dgm:pt>
    <dgm:pt modelId="{D6BE2A26-A4AB-4223-B6B0-71C146D7C2E2}" cxnId="{418A07A2-31AE-4D03-ABE8-E23308B9E5F7}" type="parTrans">
      <dgm:prSet/>
      <dgm:spPr/>
      <dgm:t>
        <a:bodyPr/>
        <a:lstStyle/>
        <a:p>
          <a:endParaRPr lang="da-DK"/>
        </a:p>
      </dgm:t>
    </dgm:pt>
    <dgm:pt modelId="{594C3ECC-682F-4BAB-A55C-46C815E66629}" cxnId="{418A07A2-31AE-4D03-ABE8-E23308B9E5F7}" type="sibTrans">
      <dgm:prSet/>
      <dgm:spPr/>
      <dgm:t>
        <a:bodyPr/>
        <a:lstStyle/>
        <a:p>
          <a:endParaRPr lang="da-DK"/>
        </a:p>
      </dgm:t>
    </dgm:pt>
    <dgm:pt modelId="{2431AB4E-3061-41FD-A371-DE0D5C1FC838}">
      <dgm:prSet/>
      <dgm:spPr/>
      <dgm:t>
        <a:bodyPr/>
        <a:lstStyle/>
        <a:p>
          <a:r>
            <a:rPr lang="da-DK" dirty="0" err="1">
              <a:latin typeface="+mn-lt"/>
              <a:ea typeface="Calibri" panose="020F0502020204030204" pitchFamily="34" charset="0"/>
              <a:cs typeface="Calibri" panose="020F0502020204030204" pitchFamily="34" charset="0"/>
            </a:rPr>
            <a:t>Hernier</a:t>
          </a:r>
          <a:r>
            <a:rPr lang="da-DK" dirty="0">
              <a:latin typeface="+mn-lt"/>
              <a:ea typeface="Calibri" panose="020F0502020204030204" pitchFamily="34" charset="0"/>
              <a:cs typeface="Calibri" panose="020F0502020204030204" pitchFamily="34" charset="0"/>
            </a:rPr>
            <a:t> </a:t>
          </a:r>
          <a:endParaRPr lang="da-DK" dirty="0">
            <a:effectLst/>
            <a:latin typeface="+mn-lt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008FB849-F047-461A-A11E-57EC40DEF5F3}" cxnId="{B48B846F-207E-454C-A7E4-B3ACE9663EC9}" type="sibTrans">
      <dgm:prSet/>
      <dgm:spPr/>
      <dgm:t>
        <a:bodyPr/>
        <a:lstStyle/>
        <a:p>
          <a:endParaRPr lang="da-DK"/>
        </a:p>
      </dgm:t>
    </dgm:pt>
    <dgm:pt modelId="{1ADB14C1-0217-49F1-9C6F-1229EDB5D54E}" cxnId="{B48B846F-207E-454C-A7E4-B3ACE9663EC9}" type="parTrans">
      <dgm:prSet/>
      <dgm:spPr/>
      <dgm:t>
        <a:bodyPr/>
        <a:lstStyle/>
        <a:p>
          <a:endParaRPr lang="da-DK"/>
        </a:p>
      </dgm:t>
    </dgm:pt>
    <dgm:pt modelId="{A6CACF88-D425-4E02-A89B-6E75CCF43DC6}">
      <dgm:prSet/>
      <dgm:spPr/>
      <dgm:t>
        <a:bodyPr/>
        <a:lstStyle/>
        <a:p>
          <a:r>
            <a:rPr lang="da-DK" dirty="0">
              <a:latin typeface="+mn-lt"/>
              <a:ea typeface="Calibri" panose="020F0502020204030204" pitchFamily="34" charset="0"/>
              <a:cs typeface="Calibri" panose="020F0502020204030204" pitchFamily="34" charset="0"/>
            </a:rPr>
            <a:t>Ulcus </a:t>
          </a:r>
          <a:r>
            <a:rPr lang="da-DK" dirty="0" err="1">
              <a:latin typeface="+mn-lt"/>
              <a:ea typeface="Calibri" panose="020F0502020204030204" pitchFamily="34" charset="0"/>
              <a:cs typeface="Calibri" panose="020F0502020204030204" pitchFamily="34" charset="0"/>
            </a:rPr>
            <a:t>ventriculi</a:t>
          </a:r>
          <a:r>
            <a:rPr lang="da-DK" dirty="0">
              <a:latin typeface="+mn-lt"/>
              <a:ea typeface="Calibri" panose="020F0502020204030204" pitchFamily="34" charset="0"/>
              <a:cs typeface="Calibri" panose="020F0502020204030204" pitchFamily="34" charset="0"/>
            </a:rPr>
            <a:t> et </a:t>
          </a:r>
          <a:r>
            <a:rPr lang="da-DK" dirty="0" err="1">
              <a:latin typeface="+mn-lt"/>
              <a:ea typeface="Calibri" panose="020F0502020204030204" pitchFamily="34" charset="0"/>
              <a:cs typeface="Calibri" panose="020F0502020204030204" pitchFamily="34" charset="0"/>
            </a:rPr>
            <a:t>duodeni</a:t>
          </a:r>
          <a:r>
            <a:rPr lang="da-DK" dirty="0">
              <a:latin typeface="+mn-lt"/>
              <a:ea typeface="Calibri" panose="020F0502020204030204" pitchFamily="34" charset="0"/>
              <a:cs typeface="Calibri" panose="020F0502020204030204" pitchFamily="34" charset="0"/>
            </a:rPr>
            <a:t> </a:t>
          </a:r>
          <a:endParaRPr lang="en-US" dirty="0">
            <a:latin typeface="+mn-lt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F2B986E8-82BC-45DF-94B6-29400FC3769D}" cxnId="{B079A9A0-87AE-455C-9E65-D62A39517BE1}" type="parTrans">
      <dgm:prSet/>
      <dgm:spPr/>
      <dgm:t>
        <a:bodyPr/>
        <a:lstStyle/>
        <a:p>
          <a:endParaRPr lang="da-DK"/>
        </a:p>
      </dgm:t>
    </dgm:pt>
    <dgm:pt modelId="{24941699-FE4C-4371-87C9-0C13AFB822D3}" cxnId="{B079A9A0-87AE-455C-9E65-D62A39517BE1}" type="sibTrans">
      <dgm:prSet/>
      <dgm:spPr/>
      <dgm:t>
        <a:bodyPr/>
        <a:lstStyle/>
        <a:p>
          <a:endParaRPr lang="da-DK"/>
        </a:p>
      </dgm:t>
    </dgm:pt>
    <dgm:pt modelId="{BD9180A3-625C-4345-8C15-879F040BAF71}">
      <dgm:prSet/>
      <dgm:spPr/>
      <dgm:t>
        <a:bodyPr/>
        <a:lstStyle/>
        <a:p>
          <a:r>
            <a:rPr lang="da-DK" dirty="0" err="1">
              <a:latin typeface="+mn-lt"/>
              <a:ea typeface="Calibri" panose="020F0502020204030204" pitchFamily="34" charset="0"/>
              <a:cs typeface="Calibri" panose="020F0502020204030204" pitchFamily="34" charset="0"/>
            </a:rPr>
            <a:t>Gastroeosophageal</a:t>
          </a:r>
          <a:r>
            <a:rPr lang="da-DK" dirty="0">
              <a:latin typeface="+mn-lt"/>
              <a:ea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da-DK" dirty="0" err="1">
              <a:latin typeface="+mn-lt"/>
              <a:ea typeface="Calibri" panose="020F0502020204030204" pitchFamily="34" charset="0"/>
              <a:cs typeface="Calibri" panose="020F0502020204030204" pitchFamily="34" charset="0"/>
            </a:rPr>
            <a:t>refluxsyndrom</a:t>
          </a:r>
          <a:r>
            <a:rPr lang="da-DK" dirty="0">
              <a:latin typeface="+mn-lt"/>
              <a:ea typeface="Calibri" panose="020F0502020204030204" pitchFamily="34" charset="0"/>
              <a:cs typeface="Calibri" panose="020F0502020204030204" pitchFamily="34" charset="0"/>
            </a:rPr>
            <a:t> (GERD)</a:t>
          </a:r>
          <a:endParaRPr lang="en-US" dirty="0">
            <a:latin typeface="+mn-lt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171B0FC5-198A-47EF-A035-7DB7A21E1C61}" cxnId="{3FC1097A-BECA-4377-BCBF-F08A6E4493C3}" type="parTrans">
      <dgm:prSet/>
      <dgm:spPr/>
      <dgm:t>
        <a:bodyPr/>
        <a:lstStyle/>
        <a:p>
          <a:endParaRPr lang="da-DK"/>
        </a:p>
      </dgm:t>
    </dgm:pt>
    <dgm:pt modelId="{20E86065-18C6-4F31-8D95-185CF37790A4}" cxnId="{3FC1097A-BECA-4377-BCBF-F08A6E4493C3}" type="sibTrans">
      <dgm:prSet/>
      <dgm:spPr/>
      <dgm:t>
        <a:bodyPr/>
        <a:lstStyle/>
        <a:p>
          <a:endParaRPr lang="da-DK"/>
        </a:p>
      </dgm:t>
    </dgm:pt>
    <dgm:pt modelId="{0FBAABB2-D917-4790-B8DB-564FBA926F1D}">
      <dgm:prSet/>
      <dgm:spPr/>
      <dgm:t>
        <a:bodyPr/>
        <a:lstStyle/>
        <a:p>
          <a:r>
            <a:rPr lang="en-US" dirty="0">
              <a:latin typeface="+mn-lt"/>
              <a:ea typeface="Calibri" panose="020F0502020204030204" pitchFamily="34" charset="0"/>
              <a:cs typeface="Calibri" panose="020F0502020204030204" pitchFamily="34" charset="0"/>
            </a:rPr>
            <a:t>Obstipation</a:t>
          </a:r>
        </a:p>
      </dgm:t>
    </dgm:pt>
    <dgm:pt modelId="{602E2BBD-6BC7-4E74-A9AB-2AB65BEE2EF4}" cxnId="{9718C9E3-16DC-411D-B34F-9DDA5A44C574}" type="parTrans">
      <dgm:prSet/>
      <dgm:spPr/>
      <dgm:t>
        <a:bodyPr/>
        <a:lstStyle/>
        <a:p>
          <a:endParaRPr lang="da-DK"/>
        </a:p>
      </dgm:t>
    </dgm:pt>
    <dgm:pt modelId="{BEDC79D9-61A9-4910-BBF6-D6C0955470AE}" cxnId="{9718C9E3-16DC-411D-B34F-9DDA5A44C574}" type="sibTrans">
      <dgm:prSet/>
      <dgm:spPr/>
      <dgm:t>
        <a:bodyPr/>
        <a:lstStyle/>
        <a:p>
          <a:endParaRPr lang="da-DK"/>
        </a:p>
      </dgm:t>
    </dgm:pt>
    <dgm:pt modelId="{74822428-4C60-4347-BE7A-182C9FA96C9A}">
      <dgm:prSet/>
      <dgm:spPr/>
      <dgm:t>
        <a:bodyPr/>
        <a:lstStyle/>
        <a:p>
          <a:r>
            <a:rPr lang="en-US" dirty="0">
              <a:latin typeface="+mn-lt"/>
              <a:ea typeface="Calibri" panose="020F0502020204030204" pitchFamily="34" charset="0"/>
              <a:cs typeface="Calibri" panose="020F0502020204030204" pitchFamily="34" charset="0"/>
            </a:rPr>
            <a:t>Malabsorption</a:t>
          </a:r>
        </a:p>
      </dgm:t>
    </dgm:pt>
    <dgm:pt modelId="{0D884768-9634-4EAB-BDE4-F8285AEE806B}" cxnId="{71AD1D01-5BE0-4963-B13F-DD18946FD49E}" type="parTrans">
      <dgm:prSet/>
      <dgm:spPr/>
      <dgm:t>
        <a:bodyPr/>
        <a:lstStyle/>
        <a:p>
          <a:endParaRPr lang="da-DK"/>
        </a:p>
      </dgm:t>
    </dgm:pt>
    <dgm:pt modelId="{9982E265-3950-43C1-8486-87839D0E1545}" cxnId="{71AD1D01-5BE0-4963-B13F-DD18946FD49E}" type="sibTrans">
      <dgm:prSet/>
      <dgm:spPr/>
      <dgm:t>
        <a:bodyPr/>
        <a:lstStyle/>
        <a:p>
          <a:endParaRPr lang="da-DK"/>
        </a:p>
      </dgm:t>
    </dgm:pt>
    <dgm:pt modelId="{772995E9-FC97-4BBF-8B07-4C771796C164}">
      <dgm:prSet/>
      <dgm:spPr/>
      <dgm:t>
        <a:bodyPr/>
        <a:lstStyle/>
        <a:p>
          <a:r>
            <a:rPr lang="en-US" dirty="0" err="1">
              <a:latin typeface="+mn-lt"/>
              <a:ea typeface="Calibri" panose="020F0502020204030204" pitchFamily="34" charset="0"/>
              <a:cs typeface="Calibri" panose="020F0502020204030204" pitchFamily="34" charset="0"/>
            </a:rPr>
            <a:t>Laktoseintolerans</a:t>
          </a:r>
          <a:endParaRPr lang="en-US" dirty="0">
            <a:latin typeface="+mn-lt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9152CA33-E618-4C76-BCFC-D50FE84C37F8}" cxnId="{D3031950-1267-4D3B-8CB2-7D7A1431F534}" type="parTrans">
      <dgm:prSet/>
      <dgm:spPr/>
      <dgm:t>
        <a:bodyPr/>
        <a:lstStyle/>
        <a:p>
          <a:endParaRPr lang="da-DK"/>
        </a:p>
      </dgm:t>
    </dgm:pt>
    <dgm:pt modelId="{725A70F0-69F3-4EA2-89D8-1A12DB8C7B54}" cxnId="{D3031950-1267-4D3B-8CB2-7D7A1431F534}" type="sibTrans">
      <dgm:prSet/>
      <dgm:spPr/>
      <dgm:t>
        <a:bodyPr/>
        <a:lstStyle/>
        <a:p>
          <a:endParaRPr lang="da-DK"/>
        </a:p>
      </dgm:t>
    </dgm:pt>
    <dgm:pt modelId="{7EB4491B-D2E5-4060-A0F1-6A7488C2E679}">
      <dgm:prSet/>
      <dgm:spPr/>
      <dgm:t>
        <a:bodyPr/>
        <a:lstStyle/>
        <a:p>
          <a:r>
            <a:rPr lang="en-US" dirty="0" err="1">
              <a:latin typeface="+mn-lt"/>
              <a:ea typeface="Calibri" panose="020F0502020204030204" pitchFamily="34" charset="0"/>
              <a:cs typeface="Calibri" panose="020F0502020204030204" pitchFamily="34" charset="0"/>
            </a:rPr>
            <a:t>Cøliaki</a:t>
          </a:r>
          <a:r>
            <a:rPr lang="en-US" dirty="0">
              <a:latin typeface="+mn-lt"/>
              <a:ea typeface="Calibri" panose="020F0502020204030204" pitchFamily="34" charset="0"/>
              <a:cs typeface="Calibri" panose="020F0502020204030204" pitchFamily="34" charset="0"/>
            </a:rPr>
            <a:t> </a:t>
          </a:r>
        </a:p>
      </dgm:t>
    </dgm:pt>
    <dgm:pt modelId="{ECDB0A7C-A285-45E8-8791-ACB59D67F471}" cxnId="{690B6FBD-5D78-404F-BA95-8D8A860C0DCA}" type="parTrans">
      <dgm:prSet/>
      <dgm:spPr/>
      <dgm:t>
        <a:bodyPr/>
        <a:lstStyle/>
        <a:p>
          <a:endParaRPr lang="da-DK"/>
        </a:p>
      </dgm:t>
    </dgm:pt>
    <dgm:pt modelId="{2428989D-7BF5-43B5-B525-B28A52DC8B50}" cxnId="{690B6FBD-5D78-404F-BA95-8D8A860C0DCA}" type="sibTrans">
      <dgm:prSet/>
      <dgm:spPr/>
      <dgm:t>
        <a:bodyPr/>
        <a:lstStyle/>
        <a:p>
          <a:endParaRPr lang="da-DK"/>
        </a:p>
      </dgm:t>
    </dgm:pt>
    <dgm:pt modelId="{73D954E2-2608-4EC9-9069-C1D6ED46F918}">
      <dgm:prSet/>
      <dgm:spPr/>
      <dgm:t>
        <a:bodyPr/>
        <a:lstStyle/>
        <a:p>
          <a:r>
            <a:rPr lang="da-DK" dirty="0" err="1">
              <a:effectLst/>
              <a:latin typeface="+mn-lt"/>
              <a:ea typeface="Calibri" panose="020F0502020204030204" pitchFamily="34" charset="0"/>
              <a:cs typeface="Calibri" panose="020F0502020204030204" pitchFamily="34" charset="0"/>
            </a:rPr>
            <a:t>Colon</a:t>
          </a:r>
          <a:r>
            <a:rPr lang="da-DK" dirty="0">
              <a:effectLst/>
              <a:latin typeface="+mn-lt"/>
              <a:ea typeface="Calibri" panose="020F0502020204030204" pitchFamily="34" charset="0"/>
              <a:cs typeface="Calibri" panose="020F0502020204030204" pitchFamily="34" charset="0"/>
            </a:rPr>
            <a:t> irritable</a:t>
          </a:r>
        </a:p>
      </dgm:t>
    </dgm:pt>
    <dgm:pt modelId="{F525DB45-E558-4D0A-81B7-FC3143AB7325}" cxnId="{93FF274F-77A4-4E7C-965B-572F4A844C30}" type="parTrans">
      <dgm:prSet/>
      <dgm:spPr/>
      <dgm:t>
        <a:bodyPr/>
        <a:lstStyle/>
        <a:p>
          <a:endParaRPr lang="da-DK"/>
        </a:p>
      </dgm:t>
    </dgm:pt>
    <dgm:pt modelId="{D16F49AC-6A16-4378-B7C5-0B4FD310316D}" cxnId="{93FF274F-77A4-4E7C-965B-572F4A844C30}" type="sibTrans">
      <dgm:prSet/>
      <dgm:spPr/>
      <dgm:t>
        <a:bodyPr/>
        <a:lstStyle/>
        <a:p>
          <a:endParaRPr lang="da-DK"/>
        </a:p>
      </dgm:t>
    </dgm:pt>
    <dgm:pt modelId="{0350CA62-B799-4B1F-993F-45393DAAA77A}">
      <dgm:prSet/>
      <dgm:spPr/>
      <dgm:t>
        <a:bodyPr/>
        <a:lstStyle/>
        <a:p>
          <a:r>
            <a:rPr lang="da-DK" dirty="0" err="1">
              <a:latin typeface="+mn-lt"/>
              <a:ea typeface="Calibri" panose="020F0502020204030204" pitchFamily="34" charset="0"/>
              <a:cs typeface="Calibri" panose="020F0502020204030204" pitchFamily="34" charset="0"/>
            </a:rPr>
            <a:t>Ileus</a:t>
          </a:r>
          <a:endParaRPr lang="en-US" dirty="0">
            <a:latin typeface="+mn-lt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8E80451C-E61A-4C23-A24F-8D0CFF90BA87}" cxnId="{5929B607-05E9-4C53-86E5-E0265591D87D}" type="parTrans">
      <dgm:prSet/>
      <dgm:spPr/>
      <dgm:t>
        <a:bodyPr/>
        <a:lstStyle/>
        <a:p>
          <a:endParaRPr lang="da-DK"/>
        </a:p>
      </dgm:t>
    </dgm:pt>
    <dgm:pt modelId="{61A081EB-4772-47F1-B85B-3275836B45A6}" cxnId="{5929B607-05E9-4C53-86E5-E0265591D87D}" type="sibTrans">
      <dgm:prSet/>
      <dgm:spPr/>
      <dgm:t>
        <a:bodyPr/>
        <a:lstStyle/>
        <a:p>
          <a:endParaRPr lang="da-DK"/>
        </a:p>
      </dgm:t>
    </dgm:pt>
    <dgm:pt modelId="{5D4A5DF7-06CC-4634-9956-573A970A5666}">
      <dgm:prSet/>
      <dgm:spPr/>
      <dgm:t>
        <a:bodyPr/>
        <a:lstStyle/>
        <a:p>
          <a:r>
            <a:rPr lang="da-DK" dirty="0">
              <a:latin typeface="+mn-lt"/>
              <a:ea typeface="Calibri" panose="020F0502020204030204" pitchFamily="34" charset="0"/>
              <a:cs typeface="Calibri" panose="020F0502020204030204" pitchFamily="34" charset="0"/>
            </a:rPr>
            <a:t>GI blødning   </a:t>
          </a:r>
          <a:endParaRPr lang="en-US" dirty="0">
            <a:latin typeface="+mn-lt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AC2D31C8-2034-4F97-B877-429D3A752A72}" cxnId="{E38C8F64-01C8-4AFA-856C-0A6677273AAB}" type="parTrans">
      <dgm:prSet/>
      <dgm:spPr/>
      <dgm:t>
        <a:bodyPr/>
        <a:lstStyle/>
        <a:p>
          <a:endParaRPr lang="da-DK"/>
        </a:p>
      </dgm:t>
    </dgm:pt>
    <dgm:pt modelId="{F9DF92AC-935C-4BEA-AFF8-666F2DDAC5CE}" cxnId="{E38C8F64-01C8-4AFA-856C-0A6677273AAB}" type="sibTrans">
      <dgm:prSet/>
      <dgm:spPr/>
      <dgm:t>
        <a:bodyPr/>
        <a:lstStyle/>
        <a:p>
          <a:endParaRPr lang="da-DK"/>
        </a:p>
      </dgm:t>
    </dgm:pt>
    <dgm:pt modelId="{939A8F7E-5347-4288-8315-6E3C651B0732}" type="pres">
      <dgm:prSet presAssocID="{545E3797-6E49-4D8F-8628-9A80EB461DED}" presName="Name0" presStyleCnt="0">
        <dgm:presLayoutVars>
          <dgm:dir/>
          <dgm:animLvl val="lvl"/>
          <dgm:resizeHandles val="exact"/>
        </dgm:presLayoutVars>
      </dgm:prSet>
      <dgm:spPr/>
    </dgm:pt>
    <dgm:pt modelId="{D245A334-A809-4DD6-B865-8DFE0CC1158B}" type="pres">
      <dgm:prSet presAssocID="{7F8A0A1A-A482-4DB8-B681-A9BA7836654F}" presName="composite" presStyleCnt="0"/>
      <dgm:spPr/>
    </dgm:pt>
    <dgm:pt modelId="{B5B72D9B-A52C-4737-BD26-2FEB4D14D85E}" type="pres">
      <dgm:prSet presAssocID="{7F8A0A1A-A482-4DB8-B681-A9BA7836654F}" presName="parTx" presStyleLbl="alignNode1" presStyleIdx="0" presStyleCnt="4">
        <dgm:presLayoutVars>
          <dgm:chMax val="0"/>
          <dgm:chPref val="0"/>
          <dgm:bulletEnabled val="1"/>
        </dgm:presLayoutVars>
      </dgm:prSet>
      <dgm:spPr/>
    </dgm:pt>
    <dgm:pt modelId="{DBAF3DE7-0298-4AFA-939E-398C0FF69FD3}" type="pres">
      <dgm:prSet presAssocID="{7F8A0A1A-A482-4DB8-B681-A9BA7836654F}" presName="desTx" presStyleLbl="alignAccFollowNode1" presStyleIdx="0" presStyleCnt="4">
        <dgm:presLayoutVars>
          <dgm:bulletEnabled val="1"/>
        </dgm:presLayoutVars>
      </dgm:prSet>
      <dgm:spPr/>
    </dgm:pt>
    <dgm:pt modelId="{ED65065E-FADA-4EFB-8539-1BAF78C6170D}" type="pres">
      <dgm:prSet presAssocID="{84159A99-8A53-4CF0-92B1-81E51660A4BC}" presName="space" presStyleCnt="0"/>
      <dgm:spPr/>
    </dgm:pt>
    <dgm:pt modelId="{0B39A831-68BB-4CF3-BB7F-A98C7017762A}" type="pres">
      <dgm:prSet presAssocID="{84804843-D936-4A93-9342-CC8FF75C886C}" presName="composite" presStyleCnt="0"/>
      <dgm:spPr/>
    </dgm:pt>
    <dgm:pt modelId="{00E8005D-215F-4333-A4DD-751BBD38E219}" type="pres">
      <dgm:prSet presAssocID="{84804843-D936-4A93-9342-CC8FF75C886C}" presName="parTx" presStyleLbl="alignNode1" presStyleIdx="1" presStyleCnt="4">
        <dgm:presLayoutVars>
          <dgm:chMax val="0"/>
          <dgm:chPref val="0"/>
          <dgm:bulletEnabled val="1"/>
        </dgm:presLayoutVars>
      </dgm:prSet>
      <dgm:spPr/>
    </dgm:pt>
    <dgm:pt modelId="{56CC1A41-8E15-4CB7-9C0C-C29015B81059}" type="pres">
      <dgm:prSet presAssocID="{84804843-D936-4A93-9342-CC8FF75C886C}" presName="desTx" presStyleLbl="alignAccFollowNode1" presStyleIdx="1" presStyleCnt="4">
        <dgm:presLayoutVars>
          <dgm:bulletEnabled val="1"/>
        </dgm:presLayoutVars>
      </dgm:prSet>
      <dgm:spPr/>
    </dgm:pt>
    <dgm:pt modelId="{1F2D6105-46CD-46A2-9A25-4A5D5D88BAB4}" type="pres">
      <dgm:prSet presAssocID="{78F66408-4F34-4F54-9333-A79EF0C966A9}" presName="space" presStyleCnt="0"/>
      <dgm:spPr/>
    </dgm:pt>
    <dgm:pt modelId="{DBCE2097-E252-46DB-AAEE-01A80723B3F1}" type="pres">
      <dgm:prSet presAssocID="{D1363A01-A67C-44BB-A6F6-89CACDCB5B8C}" presName="composite" presStyleCnt="0"/>
      <dgm:spPr/>
    </dgm:pt>
    <dgm:pt modelId="{5596FC7F-4AFB-4924-A3DD-97D286ACA8F7}" type="pres">
      <dgm:prSet presAssocID="{D1363A01-A67C-44BB-A6F6-89CACDCB5B8C}" presName="parTx" presStyleLbl="alignNode1" presStyleIdx="2" presStyleCnt="4">
        <dgm:presLayoutVars>
          <dgm:chMax val="0"/>
          <dgm:chPref val="0"/>
          <dgm:bulletEnabled val="1"/>
        </dgm:presLayoutVars>
      </dgm:prSet>
      <dgm:spPr/>
    </dgm:pt>
    <dgm:pt modelId="{50A39910-B89F-4C5D-A97C-BA275B52B222}" type="pres">
      <dgm:prSet presAssocID="{D1363A01-A67C-44BB-A6F6-89CACDCB5B8C}" presName="desTx" presStyleLbl="alignAccFollowNode1" presStyleIdx="2" presStyleCnt="4">
        <dgm:presLayoutVars>
          <dgm:bulletEnabled val="1"/>
        </dgm:presLayoutVars>
      </dgm:prSet>
      <dgm:spPr/>
    </dgm:pt>
    <dgm:pt modelId="{666E1CFD-64A2-4AB9-A0DA-FD61CC5779E9}" type="pres">
      <dgm:prSet presAssocID="{33727E0F-13A7-4DB5-AA33-A64B31D72C3A}" presName="space" presStyleCnt="0"/>
      <dgm:spPr/>
    </dgm:pt>
    <dgm:pt modelId="{79E4F8F6-E7B0-4D6E-9FE3-058D4091105E}" type="pres">
      <dgm:prSet presAssocID="{F2C827B1-554D-43A4-8F68-6974860A421E}" presName="composite" presStyleCnt="0"/>
      <dgm:spPr/>
    </dgm:pt>
    <dgm:pt modelId="{70801E21-FCD5-4CC9-9908-71912E688BA8}" type="pres">
      <dgm:prSet presAssocID="{F2C827B1-554D-43A4-8F68-6974860A421E}" presName="parTx" presStyleLbl="alignNode1" presStyleIdx="3" presStyleCnt="4">
        <dgm:presLayoutVars>
          <dgm:chMax val="0"/>
          <dgm:chPref val="0"/>
          <dgm:bulletEnabled val="1"/>
        </dgm:presLayoutVars>
      </dgm:prSet>
      <dgm:spPr/>
    </dgm:pt>
    <dgm:pt modelId="{0F536719-4467-4BA0-A5C9-C6FC7CF726F7}" type="pres">
      <dgm:prSet presAssocID="{F2C827B1-554D-43A4-8F68-6974860A421E}" presName="desTx" presStyleLbl="alignAccFollowNode1" presStyleIdx="3" presStyleCnt="4" custLinFactNeighborX="166">
        <dgm:presLayoutVars>
          <dgm:bulletEnabled val="1"/>
        </dgm:presLayoutVars>
      </dgm:prSet>
      <dgm:spPr/>
    </dgm:pt>
  </dgm:ptLst>
  <dgm:cxnLst>
    <dgm:cxn modelId="{71AD1D01-5BE0-4963-B13F-DD18946FD49E}" srcId="{84804843-D936-4A93-9342-CC8FF75C886C}" destId="{74822428-4C60-4347-BE7A-182C9FA96C9A}" srcOrd="2" destOrd="0" parTransId="{0D884768-9634-4EAB-BDE4-F8285AEE806B}" sibTransId="{9982E265-3950-43C1-8486-87839D0E1545}"/>
    <dgm:cxn modelId="{236D7F01-D5F5-4CC2-93E7-333BBD269A89}" type="presOf" srcId="{CDEC4972-8AE4-40C9-8A6A-534CBF4F9EAF}" destId="{50A39910-B89F-4C5D-A97C-BA275B52B222}" srcOrd="0" destOrd="1" presId="urn:microsoft.com/office/officeart/2005/8/layout/hList1"/>
    <dgm:cxn modelId="{5929B607-05E9-4C53-86E5-E0265591D87D}" srcId="{F2C827B1-554D-43A4-8F68-6974860A421E}" destId="{0350CA62-B799-4B1F-993F-45393DAAA77A}" srcOrd="1" destOrd="0" parTransId="{8E80451C-E61A-4C23-A24F-8D0CFF90BA87}" sibTransId="{61A081EB-4772-47F1-B85B-3275836B45A6}"/>
    <dgm:cxn modelId="{F808081D-FE0A-4B37-B449-4194EE84E29D}" srcId="{545E3797-6E49-4D8F-8628-9A80EB461DED}" destId="{84804843-D936-4A93-9342-CC8FF75C886C}" srcOrd="1" destOrd="0" parTransId="{A85381BA-095B-44DF-8333-80B1829F28B3}" sibTransId="{78F66408-4F34-4F54-9333-A79EF0C966A9}"/>
    <dgm:cxn modelId="{AF5F9724-CD51-450E-8911-187216BDC659}" type="presOf" srcId="{7EB4491B-D2E5-4060-A0F1-6A7488C2E679}" destId="{56CC1A41-8E15-4CB7-9C0C-C29015B81059}" srcOrd="0" destOrd="4" presId="urn:microsoft.com/office/officeart/2005/8/layout/hList1"/>
    <dgm:cxn modelId="{700EC128-8F5A-49CA-A8C7-258D300B6AD6}" type="presOf" srcId="{7430B7DE-D232-4288-976E-70B491355128}" destId="{DBAF3DE7-0298-4AFA-939E-398C0FF69FD3}" srcOrd="0" destOrd="0" presId="urn:microsoft.com/office/officeart/2005/8/layout/hList1"/>
    <dgm:cxn modelId="{2F7BEF32-2655-4C1F-9E4D-8A7F1366E04C}" type="presOf" srcId="{A6CACF88-D425-4E02-A89B-6E75CCF43DC6}" destId="{DBAF3DE7-0298-4AFA-939E-398C0FF69FD3}" srcOrd="0" destOrd="2" presId="urn:microsoft.com/office/officeart/2005/8/layout/hList1"/>
    <dgm:cxn modelId="{CA1D5133-3A88-4051-9B78-4E192100DDC4}" srcId="{D1363A01-A67C-44BB-A6F6-89CACDCB5B8C}" destId="{CDEC4972-8AE4-40C9-8A6A-534CBF4F9EAF}" srcOrd="1" destOrd="0" parTransId="{25357E77-443E-4730-8FD3-63ADFFED521E}" sibTransId="{25D00BCD-3496-4E37-9B34-60D60F693AF6}"/>
    <dgm:cxn modelId="{FAECA538-581F-4B8E-A9E3-1F816E08AEFE}" type="presOf" srcId="{D1363A01-A67C-44BB-A6F6-89CACDCB5B8C}" destId="{5596FC7F-4AFB-4924-A3DD-97D286ACA8F7}" srcOrd="0" destOrd="0" presId="urn:microsoft.com/office/officeart/2005/8/layout/hList1"/>
    <dgm:cxn modelId="{9A4AF13C-2A8D-47D5-BF99-E4A1685D52AC}" type="presOf" srcId="{974AE364-E847-4ED9-A3BA-9AEFD02D9FD8}" destId="{56CC1A41-8E15-4CB7-9C0C-C29015B81059}" srcOrd="0" destOrd="5" presId="urn:microsoft.com/office/officeart/2005/8/layout/hList1"/>
    <dgm:cxn modelId="{141A225B-E296-42FF-A608-472626FB6233}" type="presOf" srcId="{EFD81CFF-F09C-4F92-BCC5-D9BDC242C7A0}" destId="{56CC1A41-8E15-4CB7-9C0C-C29015B81059}" srcOrd="0" destOrd="7" presId="urn:microsoft.com/office/officeart/2005/8/layout/hList1"/>
    <dgm:cxn modelId="{E38C8F64-01C8-4AFA-856C-0A6677273AAB}" srcId="{F2C827B1-554D-43A4-8F68-6974860A421E}" destId="{5D4A5DF7-06CC-4634-9956-573A970A5666}" srcOrd="2" destOrd="0" parTransId="{AC2D31C8-2034-4F97-B877-429D3A752A72}" sibTransId="{F9DF92AC-935C-4BEA-AFF8-666F2DDAC5CE}"/>
    <dgm:cxn modelId="{2DF52A67-7522-43B3-8B4E-0E27DCB24312}" srcId="{545E3797-6E49-4D8F-8628-9A80EB461DED}" destId="{7F8A0A1A-A482-4DB8-B681-A9BA7836654F}" srcOrd="0" destOrd="0" parTransId="{B9309100-D0F5-4ABF-BA8C-82472F854A34}" sibTransId="{84159A99-8A53-4CF0-92B1-81E51660A4BC}"/>
    <dgm:cxn modelId="{518E0249-52C6-44CF-94D6-A95DAD317AD3}" srcId="{84804843-D936-4A93-9342-CC8FF75C886C}" destId="{B269067A-F922-48BD-85B5-57DCBB52B145}" srcOrd="0" destOrd="0" parTransId="{CE31426B-9B7B-40CF-AB88-814E6D0058F1}" sibTransId="{DA1870FC-15D3-4593-8E3D-1004FAA799A0}"/>
    <dgm:cxn modelId="{A283066A-6FAF-483D-8D7B-181343779F6D}" type="presOf" srcId="{FFCEAFE1-2B6A-478E-994F-825BB4204186}" destId="{50A39910-B89F-4C5D-A97C-BA275B52B222}" srcOrd="0" destOrd="0" presId="urn:microsoft.com/office/officeart/2005/8/layout/hList1"/>
    <dgm:cxn modelId="{8A9D4E6D-78D3-40D0-BC66-D3CC5EEBDD3D}" srcId="{84804843-D936-4A93-9342-CC8FF75C886C}" destId="{9E1923D1-4842-4F49-828B-8CAE5D78115E}" srcOrd="9" destOrd="0" parTransId="{ACBB6B38-B70B-4BFF-97D1-3768CE6BF678}" sibTransId="{F895DDD9-01BE-49B7-B6D7-64721D3BC46A}"/>
    <dgm:cxn modelId="{93FF274F-77A4-4E7C-965B-572F4A844C30}" srcId="{84804843-D936-4A93-9342-CC8FF75C886C}" destId="{73D954E2-2608-4EC9-9069-C1D6ED46F918}" srcOrd="6" destOrd="0" parTransId="{F525DB45-E558-4D0A-81B7-FC3143AB7325}" sibTransId="{D16F49AC-6A16-4378-B7C5-0B4FD310316D}"/>
    <dgm:cxn modelId="{B48B846F-207E-454C-A7E4-B3ACE9663EC9}" srcId="{84804843-D936-4A93-9342-CC8FF75C886C}" destId="{2431AB4E-3061-41FD-A371-DE0D5C1FC838}" srcOrd="8" destOrd="0" parTransId="{1ADB14C1-0217-49F1-9C6F-1229EDB5D54E}" sibTransId="{008FB849-F047-461A-A11E-57EC40DEF5F3}"/>
    <dgm:cxn modelId="{D3031950-1267-4D3B-8CB2-7D7A1431F534}" srcId="{84804843-D936-4A93-9342-CC8FF75C886C}" destId="{772995E9-FC97-4BBF-8B07-4C771796C164}" srcOrd="3" destOrd="0" parTransId="{9152CA33-E618-4C76-BCFC-D50FE84C37F8}" sibTransId="{725A70F0-69F3-4EA2-89D8-1A12DB8C7B54}"/>
    <dgm:cxn modelId="{77A6AA50-E037-4A8B-8C59-C796FA8DBBF8}" type="presOf" srcId="{772995E9-FC97-4BBF-8B07-4C771796C164}" destId="{56CC1A41-8E15-4CB7-9C0C-C29015B81059}" srcOrd="0" destOrd="3" presId="urn:microsoft.com/office/officeart/2005/8/layout/hList1"/>
    <dgm:cxn modelId="{942D5673-680C-4C45-8C69-0D8DDEB10B62}" srcId="{7F8A0A1A-A482-4DB8-B681-A9BA7836654F}" destId="{7430B7DE-D232-4288-976E-70B491355128}" srcOrd="0" destOrd="0" parTransId="{EF5C67B0-9F34-47D1-B5D0-F532D6ED2AE0}" sibTransId="{1B8FE1ED-8FA6-4E57-A0CA-422E8AD36DBC}"/>
    <dgm:cxn modelId="{BE68C058-24E0-4BD5-B355-1D418458DC33}" type="presOf" srcId="{545E3797-6E49-4D8F-8628-9A80EB461DED}" destId="{939A8F7E-5347-4288-8315-6E3C651B0732}" srcOrd="0" destOrd="0" presId="urn:microsoft.com/office/officeart/2005/8/layout/hList1"/>
    <dgm:cxn modelId="{3FC1097A-BECA-4377-BCBF-F08A6E4493C3}" srcId="{7F8A0A1A-A482-4DB8-B681-A9BA7836654F}" destId="{BD9180A3-625C-4345-8C15-879F040BAF71}" srcOrd="1" destOrd="0" parTransId="{171B0FC5-198A-47EF-A035-7DB7A21E1C61}" sibTransId="{20E86065-18C6-4F31-8D95-185CF37790A4}"/>
    <dgm:cxn modelId="{D33A1880-8FC8-4459-8D1E-629D34E6F696}" srcId="{545E3797-6E49-4D8F-8628-9A80EB461DED}" destId="{F2C827B1-554D-43A4-8F68-6974860A421E}" srcOrd="3" destOrd="0" parTransId="{C3E70612-6F3A-446B-93DD-95342D8D88EE}" sibTransId="{E6A647FC-8C0F-4DDE-9E03-45025C1E971C}"/>
    <dgm:cxn modelId="{07934D86-59E7-4E7F-B923-7DC7CF36CCDF}" type="presOf" srcId="{BD9180A3-625C-4345-8C15-879F040BAF71}" destId="{DBAF3DE7-0298-4AFA-939E-398C0FF69FD3}" srcOrd="0" destOrd="1" presId="urn:microsoft.com/office/officeart/2005/8/layout/hList1"/>
    <dgm:cxn modelId="{067E4196-BDB8-43A1-B91E-6515BA94D1A6}" srcId="{F2C827B1-554D-43A4-8F68-6974860A421E}" destId="{D9E72313-4235-42F5-8C6F-9BD52DC7FD05}" srcOrd="0" destOrd="0" parTransId="{4B956B14-17A4-41F0-8D69-37142CB5A58F}" sibTransId="{AE04C3DF-975A-4421-90E4-9527C597CBCC}"/>
    <dgm:cxn modelId="{720CA39E-8859-4602-804A-889845D42ED2}" srcId="{84804843-D936-4A93-9342-CC8FF75C886C}" destId="{974AE364-E847-4ED9-A3BA-9AEFD02D9FD8}" srcOrd="5" destOrd="0" parTransId="{AE686D22-34AE-46C9-9FBD-75ABA2BF53F2}" sibTransId="{30574213-7856-4F00-8D9F-D2DF805AA5CD}"/>
    <dgm:cxn modelId="{B079A9A0-87AE-455C-9E65-D62A39517BE1}" srcId="{7F8A0A1A-A482-4DB8-B681-A9BA7836654F}" destId="{A6CACF88-D425-4E02-A89B-6E75CCF43DC6}" srcOrd="2" destOrd="0" parTransId="{F2B986E8-82BC-45DF-94B6-29400FC3769D}" sibTransId="{24941699-FE4C-4371-87C9-0C13AFB822D3}"/>
    <dgm:cxn modelId="{418A07A2-31AE-4D03-ABE8-E23308B9E5F7}" srcId="{84804843-D936-4A93-9342-CC8FF75C886C}" destId="{BAA5CBA8-87F8-4786-823B-B654CE2658C6}" srcOrd="10" destOrd="0" parTransId="{D6BE2A26-A4AB-4223-B6B0-71C146D7C2E2}" sibTransId="{594C3ECC-682F-4BAB-A55C-46C815E66629}"/>
    <dgm:cxn modelId="{BEC8EFA5-E65B-49D8-91A4-535C350F5F24}" type="presOf" srcId="{0350CA62-B799-4B1F-993F-45393DAAA77A}" destId="{0F536719-4467-4BA0-A5C9-C6FC7CF726F7}" srcOrd="0" destOrd="1" presId="urn:microsoft.com/office/officeart/2005/8/layout/hList1"/>
    <dgm:cxn modelId="{5FEBE4AD-A318-445F-A427-DD2C73760668}" type="presOf" srcId="{2431AB4E-3061-41FD-A371-DE0D5C1FC838}" destId="{56CC1A41-8E15-4CB7-9C0C-C29015B81059}" srcOrd="0" destOrd="8" presId="urn:microsoft.com/office/officeart/2005/8/layout/hList1"/>
    <dgm:cxn modelId="{94D125AF-9309-4A36-AFBC-5560DF22918E}" srcId="{84804843-D936-4A93-9342-CC8FF75C886C}" destId="{EFD81CFF-F09C-4F92-BCC5-D9BDC242C7A0}" srcOrd="7" destOrd="0" parTransId="{69966A88-4F0C-45CA-AD12-6B3ADF3224F9}" sibTransId="{3738C1AC-ED40-4F35-95A9-7F88938899DA}"/>
    <dgm:cxn modelId="{E20167B1-37D6-4445-91E5-4F1447CA0E07}" srcId="{D1363A01-A67C-44BB-A6F6-89CACDCB5B8C}" destId="{FFCEAFE1-2B6A-478E-994F-825BB4204186}" srcOrd="0" destOrd="0" parTransId="{D2B38353-6BBF-4ACC-96AF-362624C36665}" sibTransId="{09A40F6B-6F07-4CF2-8D3C-01FB5BE0BE0F}"/>
    <dgm:cxn modelId="{4764B8B8-6AEA-410C-86DC-995938DD4629}" type="presOf" srcId="{0FBAABB2-D917-4790-B8DB-564FBA926F1D}" destId="{56CC1A41-8E15-4CB7-9C0C-C29015B81059}" srcOrd="0" destOrd="1" presId="urn:microsoft.com/office/officeart/2005/8/layout/hList1"/>
    <dgm:cxn modelId="{96359EBC-48FD-4CFF-9D7E-BA470D287C2A}" type="presOf" srcId="{D9E72313-4235-42F5-8C6F-9BD52DC7FD05}" destId="{0F536719-4467-4BA0-A5C9-C6FC7CF726F7}" srcOrd="0" destOrd="0" presId="urn:microsoft.com/office/officeart/2005/8/layout/hList1"/>
    <dgm:cxn modelId="{690B6FBD-5D78-404F-BA95-8D8A860C0DCA}" srcId="{84804843-D936-4A93-9342-CC8FF75C886C}" destId="{7EB4491B-D2E5-4060-A0F1-6A7488C2E679}" srcOrd="4" destOrd="0" parTransId="{ECDB0A7C-A285-45E8-8791-ACB59D67F471}" sibTransId="{2428989D-7BF5-43B5-B525-B28A52DC8B50}"/>
    <dgm:cxn modelId="{456582C2-A206-4753-A4A1-78B64C61CBDB}" type="presOf" srcId="{9E1923D1-4842-4F49-828B-8CAE5D78115E}" destId="{56CC1A41-8E15-4CB7-9C0C-C29015B81059}" srcOrd="0" destOrd="9" presId="urn:microsoft.com/office/officeart/2005/8/layout/hList1"/>
    <dgm:cxn modelId="{3FC35FCC-B13F-497E-B209-57AC2A6DABAF}" type="presOf" srcId="{7F8A0A1A-A482-4DB8-B681-A9BA7836654F}" destId="{B5B72D9B-A52C-4737-BD26-2FEB4D14D85E}" srcOrd="0" destOrd="0" presId="urn:microsoft.com/office/officeart/2005/8/layout/hList1"/>
    <dgm:cxn modelId="{2BBE30D0-054F-4BA3-9FBD-940ED0DDEF0C}" type="presOf" srcId="{73D954E2-2608-4EC9-9069-C1D6ED46F918}" destId="{56CC1A41-8E15-4CB7-9C0C-C29015B81059}" srcOrd="0" destOrd="6" presId="urn:microsoft.com/office/officeart/2005/8/layout/hList1"/>
    <dgm:cxn modelId="{E98CCED3-0609-408A-82A8-EBD98EDD5819}" type="presOf" srcId="{5D4A5DF7-06CC-4634-9956-573A970A5666}" destId="{0F536719-4467-4BA0-A5C9-C6FC7CF726F7}" srcOrd="0" destOrd="2" presId="urn:microsoft.com/office/officeart/2005/8/layout/hList1"/>
    <dgm:cxn modelId="{52760DD5-535F-4682-8EBB-DCC5B12EFE7F}" type="presOf" srcId="{F2C827B1-554D-43A4-8F68-6974860A421E}" destId="{70801E21-FCD5-4CC9-9908-71912E688BA8}" srcOrd="0" destOrd="0" presId="urn:microsoft.com/office/officeart/2005/8/layout/hList1"/>
    <dgm:cxn modelId="{F7AE23E3-E294-40D4-8AD4-F777CE4338E4}" type="presOf" srcId="{B269067A-F922-48BD-85B5-57DCBB52B145}" destId="{56CC1A41-8E15-4CB7-9C0C-C29015B81059}" srcOrd="0" destOrd="0" presId="urn:microsoft.com/office/officeart/2005/8/layout/hList1"/>
    <dgm:cxn modelId="{9718C9E3-16DC-411D-B34F-9DDA5A44C574}" srcId="{84804843-D936-4A93-9342-CC8FF75C886C}" destId="{0FBAABB2-D917-4790-B8DB-564FBA926F1D}" srcOrd="1" destOrd="0" parTransId="{602E2BBD-6BC7-4E74-A9AB-2AB65BEE2EF4}" sibTransId="{BEDC79D9-61A9-4910-BBF6-D6C0955470AE}"/>
    <dgm:cxn modelId="{BB2B51E6-2157-4362-82A0-92D81D5C70EB}" type="presOf" srcId="{BAA5CBA8-87F8-4786-823B-B654CE2658C6}" destId="{56CC1A41-8E15-4CB7-9C0C-C29015B81059}" srcOrd="0" destOrd="10" presId="urn:microsoft.com/office/officeart/2005/8/layout/hList1"/>
    <dgm:cxn modelId="{720E9CE8-3CE5-4084-B8FC-3D03861C5EBF}" type="presOf" srcId="{74822428-4C60-4347-BE7A-182C9FA96C9A}" destId="{56CC1A41-8E15-4CB7-9C0C-C29015B81059}" srcOrd="0" destOrd="2" presId="urn:microsoft.com/office/officeart/2005/8/layout/hList1"/>
    <dgm:cxn modelId="{A6B356E9-0460-469D-9DB1-89603AA2CBC3}" type="presOf" srcId="{11EE5A60-F1F5-4FD6-8A6B-A31E2CE813E1}" destId="{50A39910-B89F-4C5D-A97C-BA275B52B222}" srcOrd="0" destOrd="2" presId="urn:microsoft.com/office/officeart/2005/8/layout/hList1"/>
    <dgm:cxn modelId="{7E0C6EF0-2BF3-4F31-8AEE-3F8D264CC9CC}" srcId="{545E3797-6E49-4D8F-8628-9A80EB461DED}" destId="{D1363A01-A67C-44BB-A6F6-89CACDCB5B8C}" srcOrd="2" destOrd="0" parTransId="{2F7CA8BD-F814-4AD7-A45F-492FC7A57FFE}" sibTransId="{33727E0F-13A7-4DB5-AA33-A64B31D72C3A}"/>
    <dgm:cxn modelId="{ABABC8F5-FE08-4B0E-A573-33AF01CEB29B}" srcId="{D1363A01-A67C-44BB-A6F6-89CACDCB5B8C}" destId="{11EE5A60-F1F5-4FD6-8A6B-A31E2CE813E1}" srcOrd="2" destOrd="0" parTransId="{BA74D0CD-4F50-4CD1-8755-3AD605E5CE9C}" sibTransId="{366900BE-2DB4-41BA-A17F-9B8083A2ADFE}"/>
    <dgm:cxn modelId="{C09692FA-8A29-4BAE-82A0-73E70043E620}" type="presOf" srcId="{84804843-D936-4A93-9342-CC8FF75C886C}" destId="{00E8005D-215F-4333-A4DD-751BBD38E219}" srcOrd="0" destOrd="0" presId="urn:microsoft.com/office/officeart/2005/8/layout/hList1"/>
    <dgm:cxn modelId="{1F698043-F1DF-4776-8278-04D34321C0EF}" type="presParOf" srcId="{939A8F7E-5347-4288-8315-6E3C651B0732}" destId="{D245A334-A809-4DD6-B865-8DFE0CC1158B}" srcOrd="0" destOrd="0" presId="urn:microsoft.com/office/officeart/2005/8/layout/hList1"/>
    <dgm:cxn modelId="{D6FA23CD-9596-4C4C-81F8-3C2DABEEC340}" type="presParOf" srcId="{D245A334-A809-4DD6-B865-8DFE0CC1158B}" destId="{B5B72D9B-A52C-4737-BD26-2FEB4D14D85E}" srcOrd="0" destOrd="0" presId="urn:microsoft.com/office/officeart/2005/8/layout/hList1"/>
    <dgm:cxn modelId="{809B16F5-50B6-4CA8-B0C7-33A81E6DD918}" type="presParOf" srcId="{D245A334-A809-4DD6-B865-8DFE0CC1158B}" destId="{DBAF3DE7-0298-4AFA-939E-398C0FF69FD3}" srcOrd="1" destOrd="0" presId="urn:microsoft.com/office/officeart/2005/8/layout/hList1"/>
    <dgm:cxn modelId="{FA9F54F3-AE52-4056-8E11-9B82DA70F421}" type="presParOf" srcId="{939A8F7E-5347-4288-8315-6E3C651B0732}" destId="{ED65065E-FADA-4EFB-8539-1BAF78C6170D}" srcOrd="1" destOrd="0" presId="urn:microsoft.com/office/officeart/2005/8/layout/hList1"/>
    <dgm:cxn modelId="{F9B80F04-71FA-44C1-809F-E5811816B757}" type="presParOf" srcId="{939A8F7E-5347-4288-8315-6E3C651B0732}" destId="{0B39A831-68BB-4CF3-BB7F-A98C7017762A}" srcOrd="2" destOrd="0" presId="urn:microsoft.com/office/officeart/2005/8/layout/hList1"/>
    <dgm:cxn modelId="{3002F04C-49DB-4803-8DEF-AF72A5D22A99}" type="presParOf" srcId="{0B39A831-68BB-4CF3-BB7F-A98C7017762A}" destId="{00E8005D-215F-4333-A4DD-751BBD38E219}" srcOrd="0" destOrd="0" presId="urn:microsoft.com/office/officeart/2005/8/layout/hList1"/>
    <dgm:cxn modelId="{7A1826D5-3E04-4ECF-B1E4-EC67AC2C7DE6}" type="presParOf" srcId="{0B39A831-68BB-4CF3-BB7F-A98C7017762A}" destId="{56CC1A41-8E15-4CB7-9C0C-C29015B81059}" srcOrd="1" destOrd="0" presId="urn:microsoft.com/office/officeart/2005/8/layout/hList1"/>
    <dgm:cxn modelId="{0D8723E5-9714-4BFF-A9FD-960367FD0C02}" type="presParOf" srcId="{939A8F7E-5347-4288-8315-6E3C651B0732}" destId="{1F2D6105-46CD-46A2-9A25-4A5D5D88BAB4}" srcOrd="3" destOrd="0" presId="urn:microsoft.com/office/officeart/2005/8/layout/hList1"/>
    <dgm:cxn modelId="{A39DB3FD-C3F5-4190-8F01-4214C91CC36D}" type="presParOf" srcId="{939A8F7E-5347-4288-8315-6E3C651B0732}" destId="{DBCE2097-E252-46DB-AAEE-01A80723B3F1}" srcOrd="4" destOrd="0" presId="urn:microsoft.com/office/officeart/2005/8/layout/hList1"/>
    <dgm:cxn modelId="{BE093E32-D057-4F00-A23A-BBA81190DD4D}" type="presParOf" srcId="{DBCE2097-E252-46DB-AAEE-01A80723B3F1}" destId="{5596FC7F-4AFB-4924-A3DD-97D286ACA8F7}" srcOrd="0" destOrd="0" presId="urn:microsoft.com/office/officeart/2005/8/layout/hList1"/>
    <dgm:cxn modelId="{1CAF4751-A785-4F2F-9AD3-D95E5F5E5662}" type="presParOf" srcId="{DBCE2097-E252-46DB-AAEE-01A80723B3F1}" destId="{50A39910-B89F-4C5D-A97C-BA275B52B222}" srcOrd="1" destOrd="0" presId="urn:microsoft.com/office/officeart/2005/8/layout/hList1"/>
    <dgm:cxn modelId="{304FD718-0756-46CB-B11E-6044EC74C729}" type="presParOf" srcId="{939A8F7E-5347-4288-8315-6E3C651B0732}" destId="{666E1CFD-64A2-4AB9-A0DA-FD61CC5779E9}" srcOrd="5" destOrd="0" presId="urn:microsoft.com/office/officeart/2005/8/layout/hList1"/>
    <dgm:cxn modelId="{6782B2E2-E81C-40D7-9DC0-C86CD91D38E7}" type="presParOf" srcId="{939A8F7E-5347-4288-8315-6E3C651B0732}" destId="{79E4F8F6-E7B0-4D6E-9FE3-058D4091105E}" srcOrd="6" destOrd="0" presId="urn:microsoft.com/office/officeart/2005/8/layout/hList1"/>
    <dgm:cxn modelId="{D6E074A9-34C8-40A3-8FC0-6D9893BCA2A7}" type="presParOf" srcId="{79E4F8F6-E7B0-4D6E-9FE3-058D4091105E}" destId="{70801E21-FCD5-4CC9-9908-71912E688BA8}" srcOrd="0" destOrd="0" presId="urn:microsoft.com/office/officeart/2005/8/layout/hList1"/>
    <dgm:cxn modelId="{7B29957A-9FBE-4F7F-A15F-A247C35E876F}" type="presParOf" srcId="{79E4F8F6-E7B0-4D6E-9FE3-058D4091105E}" destId="{0F536719-4467-4BA0-A5C9-C6FC7CF726F7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B72D9B-A52C-4737-BD26-2FEB4D14D85E}">
      <dsp:nvSpPr>
        <dsp:cNvPr id="0" name=""/>
        <dsp:cNvSpPr/>
      </dsp:nvSpPr>
      <dsp:spPr>
        <a:xfrm>
          <a:off x="3953" y="71936"/>
          <a:ext cx="2377306" cy="660746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77216" rIns="135128" bIns="77216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1900" kern="1200"/>
            <a:t>Sygdomme i øvre GI</a:t>
          </a:r>
          <a:endParaRPr lang="en-US" sz="1900" kern="1200"/>
        </a:p>
      </dsp:txBody>
      <dsp:txXfrm>
        <a:off x="3953" y="71936"/>
        <a:ext cx="2377306" cy="660746"/>
      </dsp:txXfrm>
    </dsp:sp>
    <dsp:sp modelId="{DBAF3DE7-0298-4AFA-939E-398C0FF69FD3}">
      <dsp:nvSpPr>
        <dsp:cNvPr id="0" name=""/>
        <dsp:cNvSpPr/>
      </dsp:nvSpPr>
      <dsp:spPr>
        <a:xfrm>
          <a:off x="3953" y="732683"/>
          <a:ext cx="2377306" cy="3989857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346" tIns="101346" rIns="135128" bIns="152019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a-DK" sz="1900" kern="1200" dirty="0">
              <a:latin typeface="+mn-lt"/>
              <a:ea typeface="Calibri" panose="020F0502020204030204" pitchFamily="34" charset="0"/>
              <a:cs typeface="Calibri" panose="020F0502020204030204" pitchFamily="34" charset="0"/>
            </a:rPr>
            <a:t>Dyspepsi</a:t>
          </a:r>
          <a:endParaRPr lang="en-US" sz="1900" kern="1200" dirty="0">
            <a:latin typeface="+mn-lt"/>
            <a:ea typeface="Calibri" panose="020F0502020204030204" pitchFamily="34" charset="0"/>
            <a:cs typeface="Calibri" panose="020F0502020204030204" pitchFamily="34" charset="0"/>
          </a:endParaRP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a-DK" sz="1900" kern="1200" dirty="0" err="1">
              <a:latin typeface="+mn-lt"/>
              <a:ea typeface="Calibri" panose="020F0502020204030204" pitchFamily="34" charset="0"/>
              <a:cs typeface="Calibri" panose="020F0502020204030204" pitchFamily="34" charset="0"/>
            </a:rPr>
            <a:t>Gastroeosophageal</a:t>
          </a:r>
          <a:r>
            <a:rPr lang="da-DK" sz="1900" kern="1200" dirty="0">
              <a:latin typeface="+mn-lt"/>
              <a:ea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da-DK" sz="1900" kern="1200" dirty="0" err="1">
              <a:latin typeface="+mn-lt"/>
              <a:ea typeface="Calibri" panose="020F0502020204030204" pitchFamily="34" charset="0"/>
              <a:cs typeface="Calibri" panose="020F0502020204030204" pitchFamily="34" charset="0"/>
            </a:rPr>
            <a:t>refluxsyndrom</a:t>
          </a:r>
          <a:r>
            <a:rPr lang="da-DK" sz="1900" kern="1200" dirty="0">
              <a:latin typeface="+mn-lt"/>
              <a:ea typeface="Calibri" panose="020F0502020204030204" pitchFamily="34" charset="0"/>
              <a:cs typeface="Calibri" panose="020F0502020204030204" pitchFamily="34" charset="0"/>
            </a:rPr>
            <a:t> (GERD)</a:t>
          </a:r>
          <a:endParaRPr lang="en-US" sz="1900" kern="1200" dirty="0">
            <a:latin typeface="+mn-lt"/>
            <a:ea typeface="Calibri" panose="020F0502020204030204" pitchFamily="34" charset="0"/>
            <a:cs typeface="Calibri" panose="020F0502020204030204" pitchFamily="34" charset="0"/>
          </a:endParaRP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a-DK" sz="1900" kern="1200" dirty="0">
              <a:latin typeface="+mn-lt"/>
              <a:ea typeface="Calibri" panose="020F0502020204030204" pitchFamily="34" charset="0"/>
              <a:cs typeface="Calibri" panose="020F0502020204030204" pitchFamily="34" charset="0"/>
            </a:rPr>
            <a:t>Ulcus </a:t>
          </a:r>
          <a:r>
            <a:rPr lang="da-DK" sz="1900" kern="1200" dirty="0" err="1">
              <a:latin typeface="+mn-lt"/>
              <a:ea typeface="Calibri" panose="020F0502020204030204" pitchFamily="34" charset="0"/>
              <a:cs typeface="Calibri" panose="020F0502020204030204" pitchFamily="34" charset="0"/>
            </a:rPr>
            <a:t>ventriculi</a:t>
          </a:r>
          <a:r>
            <a:rPr lang="da-DK" sz="1900" kern="1200" dirty="0">
              <a:latin typeface="+mn-lt"/>
              <a:ea typeface="Calibri" panose="020F0502020204030204" pitchFamily="34" charset="0"/>
              <a:cs typeface="Calibri" panose="020F0502020204030204" pitchFamily="34" charset="0"/>
            </a:rPr>
            <a:t> et </a:t>
          </a:r>
          <a:r>
            <a:rPr lang="da-DK" sz="1900" kern="1200" dirty="0" err="1">
              <a:latin typeface="+mn-lt"/>
              <a:ea typeface="Calibri" panose="020F0502020204030204" pitchFamily="34" charset="0"/>
              <a:cs typeface="Calibri" panose="020F0502020204030204" pitchFamily="34" charset="0"/>
            </a:rPr>
            <a:t>duodeni</a:t>
          </a:r>
          <a:r>
            <a:rPr lang="da-DK" sz="1900" kern="1200" dirty="0">
              <a:latin typeface="+mn-lt"/>
              <a:ea typeface="Calibri" panose="020F0502020204030204" pitchFamily="34" charset="0"/>
              <a:cs typeface="Calibri" panose="020F0502020204030204" pitchFamily="34" charset="0"/>
            </a:rPr>
            <a:t> </a:t>
          </a:r>
          <a:endParaRPr lang="en-US" sz="1900" kern="1200" dirty="0">
            <a:latin typeface="+mn-lt"/>
            <a:ea typeface="Calibri" panose="020F0502020204030204" pitchFamily="34" charset="0"/>
            <a:cs typeface="Calibri" panose="020F0502020204030204" pitchFamily="34" charset="0"/>
          </a:endParaRPr>
        </a:p>
      </dsp:txBody>
      <dsp:txXfrm>
        <a:off x="3953" y="732683"/>
        <a:ext cx="2377306" cy="3989857"/>
      </dsp:txXfrm>
    </dsp:sp>
    <dsp:sp modelId="{00E8005D-215F-4333-A4DD-751BBD38E219}">
      <dsp:nvSpPr>
        <dsp:cNvPr id="0" name=""/>
        <dsp:cNvSpPr/>
      </dsp:nvSpPr>
      <dsp:spPr>
        <a:xfrm>
          <a:off x="2714082" y="71936"/>
          <a:ext cx="2377306" cy="660746"/>
        </a:xfrm>
        <a:prstGeom prst="rect">
          <a:avLst/>
        </a:prstGeom>
        <a:solidFill>
          <a:schemeClr val="accent5">
            <a:hueOff val="-4673100"/>
            <a:satOff val="6871"/>
            <a:lumOff val="5882"/>
            <a:alphaOff val="0"/>
          </a:schemeClr>
        </a:solidFill>
        <a:ln w="12700" cap="flat" cmpd="sng" algn="ctr">
          <a:solidFill>
            <a:schemeClr val="accent5">
              <a:hueOff val="-4673100"/>
              <a:satOff val="6871"/>
              <a:lumOff val="588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77216" rIns="135128" bIns="77216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1900" kern="1200"/>
            <a:t>Sygdomme i nedre GI </a:t>
          </a:r>
          <a:endParaRPr lang="en-US" sz="1900" kern="1200"/>
        </a:p>
      </dsp:txBody>
      <dsp:txXfrm>
        <a:off x="2714082" y="71936"/>
        <a:ext cx="2377306" cy="660746"/>
      </dsp:txXfrm>
    </dsp:sp>
    <dsp:sp modelId="{56CC1A41-8E15-4CB7-9C0C-C29015B81059}">
      <dsp:nvSpPr>
        <dsp:cNvPr id="0" name=""/>
        <dsp:cNvSpPr/>
      </dsp:nvSpPr>
      <dsp:spPr>
        <a:xfrm>
          <a:off x="2714082" y="732683"/>
          <a:ext cx="2377306" cy="3989857"/>
        </a:xfrm>
        <a:prstGeom prst="rect">
          <a:avLst/>
        </a:prstGeom>
        <a:solidFill>
          <a:schemeClr val="accent5">
            <a:tint val="40000"/>
            <a:alpha val="90000"/>
            <a:hueOff val="-4701633"/>
            <a:satOff val="8851"/>
            <a:lumOff val="1339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4701633"/>
              <a:satOff val="8851"/>
              <a:lumOff val="133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346" tIns="101346" rIns="135128" bIns="152019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a-DK" sz="1900" kern="1200" dirty="0" err="1">
              <a:effectLst/>
              <a:latin typeface="+mn-lt"/>
              <a:ea typeface="Calibri" panose="020F0502020204030204" pitchFamily="34" charset="0"/>
              <a:cs typeface="Calibri" panose="020F0502020204030204" pitchFamily="34" charset="0"/>
            </a:rPr>
            <a:t>Diaré</a:t>
          </a:r>
          <a:endParaRPr lang="en-US" sz="1900" kern="1200" dirty="0">
            <a:latin typeface="+mn-lt"/>
            <a:ea typeface="Calibri" panose="020F0502020204030204" pitchFamily="34" charset="0"/>
            <a:cs typeface="Calibri" panose="020F0502020204030204" pitchFamily="34" charset="0"/>
          </a:endParaRP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>
              <a:latin typeface="+mn-lt"/>
              <a:ea typeface="Calibri" panose="020F0502020204030204" pitchFamily="34" charset="0"/>
              <a:cs typeface="Calibri" panose="020F0502020204030204" pitchFamily="34" charset="0"/>
            </a:rPr>
            <a:t>Obstipation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>
              <a:latin typeface="+mn-lt"/>
              <a:ea typeface="Calibri" panose="020F0502020204030204" pitchFamily="34" charset="0"/>
              <a:cs typeface="Calibri" panose="020F0502020204030204" pitchFamily="34" charset="0"/>
            </a:rPr>
            <a:t>Malabsorption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 err="1">
              <a:latin typeface="+mn-lt"/>
              <a:ea typeface="Calibri" panose="020F0502020204030204" pitchFamily="34" charset="0"/>
              <a:cs typeface="Calibri" panose="020F0502020204030204" pitchFamily="34" charset="0"/>
            </a:rPr>
            <a:t>Laktoseintolerans</a:t>
          </a:r>
          <a:endParaRPr lang="en-US" sz="1900" kern="1200" dirty="0">
            <a:latin typeface="+mn-lt"/>
            <a:ea typeface="Calibri" panose="020F0502020204030204" pitchFamily="34" charset="0"/>
            <a:cs typeface="Calibri" panose="020F0502020204030204" pitchFamily="34" charset="0"/>
          </a:endParaRP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 err="1">
              <a:latin typeface="+mn-lt"/>
              <a:ea typeface="Calibri" panose="020F0502020204030204" pitchFamily="34" charset="0"/>
              <a:cs typeface="Calibri" panose="020F0502020204030204" pitchFamily="34" charset="0"/>
            </a:rPr>
            <a:t>Cøliaki</a:t>
          </a:r>
          <a:r>
            <a:rPr lang="en-US" sz="1900" kern="1200" dirty="0">
              <a:latin typeface="+mn-lt"/>
              <a:ea typeface="Calibri" panose="020F0502020204030204" pitchFamily="34" charset="0"/>
              <a:cs typeface="Calibri" panose="020F0502020204030204" pitchFamily="34" charset="0"/>
            </a:rPr>
            <a:t> 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a-DK" sz="1900" kern="1200" dirty="0">
              <a:effectLst/>
              <a:latin typeface="+mn-lt"/>
              <a:ea typeface="Calibri" panose="020F0502020204030204" pitchFamily="34" charset="0"/>
              <a:cs typeface="Calibri" panose="020F0502020204030204" pitchFamily="34" charset="0"/>
            </a:rPr>
            <a:t>Kronisk inflammatorisk tarmsygdom 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a-DK" sz="1900" kern="1200" dirty="0" err="1">
              <a:effectLst/>
              <a:latin typeface="+mn-lt"/>
              <a:ea typeface="Calibri" panose="020F0502020204030204" pitchFamily="34" charset="0"/>
              <a:cs typeface="Calibri" panose="020F0502020204030204" pitchFamily="34" charset="0"/>
            </a:rPr>
            <a:t>Colon</a:t>
          </a:r>
          <a:r>
            <a:rPr lang="da-DK" sz="1900" kern="1200" dirty="0">
              <a:effectLst/>
              <a:latin typeface="+mn-lt"/>
              <a:ea typeface="Calibri" panose="020F0502020204030204" pitchFamily="34" charset="0"/>
              <a:cs typeface="Calibri" panose="020F0502020204030204" pitchFamily="34" charset="0"/>
            </a:rPr>
            <a:t> irritable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a-DK" sz="1900" kern="1200" dirty="0" err="1">
              <a:effectLst/>
              <a:latin typeface="+mn-lt"/>
              <a:ea typeface="Calibri" panose="020F0502020204030204" pitchFamily="34" charset="0"/>
              <a:cs typeface="Calibri" panose="020F0502020204030204" pitchFamily="34" charset="0"/>
            </a:rPr>
            <a:t>Diverticulosis</a:t>
          </a:r>
          <a:r>
            <a:rPr lang="da-DK" sz="1900" kern="1200" dirty="0">
              <a:effectLst/>
              <a:latin typeface="+mn-lt"/>
              <a:ea typeface="Calibri" panose="020F0502020204030204" pitchFamily="34" charset="0"/>
              <a:cs typeface="Calibri" panose="020F0502020204030204" pitchFamily="34" charset="0"/>
            </a:rPr>
            <a:t> coli  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a-DK" sz="1900" kern="1200" dirty="0" err="1">
              <a:latin typeface="+mn-lt"/>
              <a:ea typeface="Calibri" panose="020F0502020204030204" pitchFamily="34" charset="0"/>
              <a:cs typeface="Calibri" panose="020F0502020204030204" pitchFamily="34" charset="0"/>
            </a:rPr>
            <a:t>Hernier</a:t>
          </a:r>
          <a:r>
            <a:rPr lang="da-DK" sz="1900" kern="1200" dirty="0">
              <a:latin typeface="+mn-lt"/>
              <a:ea typeface="Calibri" panose="020F0502020204030204" pitchFamily="34" charset="0"/>
              <a:cs typeface="Calibri" panose="020F0502020204030204" pitchFamily="34" charset="0"/>
            </a:rPr>
            <a:t> </a:t>
          </a:r>
          <a:endParaRPr lang="da-DK" sz="1900" kern="1200" dirty="0">
            <a:effectLst/>
            <a:latin typeface="+mn-lt"/>
            <a:ea typeface="Calibri" panose="020F0502020204030204" pitchFamily="34" charset="0"/>
            <a:cs typeface="Calibri" panose="020F0502020204030204" pitchFamily="34" charset="0"/>
          </a:endParaRP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a-DK" sz="1900" kern="1200">
              <a:effectLst/>
              <a:latin typeface="+mn-lt"/>
              <a:ea typeface="Calibri" panose="020F0502020204030204" pitchFamily="34" charset="0"/>
              <a:cs typeface="Calibri" panose="020F0502020204030204" pitchFamily="34" charset="0"/>
            </a:rPr>
            <a:t>Hæmorider </a:t>
          </a:r>
          <a:endParaRPr lang="da-DK" sz="1900" kern="1200" dirty="0">
            <a:effectLst/>
            <a:latin typeface="+mn-lt"/>
            <a:ea typeface="Calibri" panose="020F0502020204030204" pitchFamily="34" charset="0"/>
            <a:cs typeface="Calibri" panose="020F0502020204030204" pitchFamily="34" charset="0"/>
          </a:endParaRP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a-DK" sz="1900" kern="1200" dirty="0">
              <a:effectLst/>
              <a:latin typeface="+mn-lt"/>
              <a:ea typeface="Calibri" panose="020F0502020204030204" pitchFamily="34" charset="0"/>
              <a:cs typeface="Calibri" panose="020F0502020204030204" pitchFamily="34" charset="0"/>
            </a:rPr>
            <a:t>Perianal </a:t>
          </a:r>
          <a:r>
            <a:rPr lang="da-DK" sz="1900" kern="1200" dirty="0" err="1">
              <a:effectLst/>
              <a:latin typeface="+mn-lt"/>
              <a:ea typeface="Calibri" panose="020F0502020204030204" pitchFamily="34" charset="0"/>
              <a:cs typeface="Calibri" panose="020F0502020204030204" pitchFamily="34" charset="0"/>
            </a:rPr>
            <a:t>abces</a:t>
          </a:r>
          <a:r>
            <a:rPr lang="da-DK" sz="1900" kern="1200" dirty="0">
              <a:effectLst/>
              <a:latin typeface="+mn-lt"/>
              <a:ea typeface="Calibri" panose="020F0502020204030204" pitchFamily="34" charset="0"/>
              <a:cs typeface="Calibri" panose="020F0502020204030204" pitchFamily="34" charset="0"/>
            </a:rPr>
            <a:t> </a:t>
          </a:r>
        </a:p>
      </dsp:txBody>
      <dsp:txXfrm>
        <a:off x="2714082" y="732683"/>
        <a:ext cx="2377306" cy="3989857"/>
      </dsp:txXfrm>
    </dsp:sp>
    <dsp:sp modelId="{5596FC7F-4AFB-4924-A3DD-97D286ACA8F7}">
      <dsp:nvSpPr>
        <dsp:cNvPr id="0" name=""/>
        <dsp:cNvSpPr/>
      </dsp:nvSpPr>
      <dsp:spPr>
        <a:xfrm>
          <a:off x="5424211" y="71936"/>
          <a:ext cx="2377306" cy="660746"/>
        </a:xfrm>
        <a:prstGeom prst="rect">
          <a:avLst/>
        </a:prstGeom>
        <a:solidFill>
          <a:schemeClr val="accent5">
            <a:hueOff val="-9346199"/>
            <a:satOff val="13742"/>
            <a:lumOff val="11765"/>
            <a:alphaOff val="0"/>
          </a:schemeClr>
        </a:solidFill>
        <a:ln w="12700" cap="flat" cmpd="sng" algn="ctr">
          <a:solidFill>
            <a:schemeClr val="accent5">
              <a:hueOff val="-9346199"/>
              <a:satOff val="13742"/>
              <a:lumOff val="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77216" rIns="135128" bIns="77216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1900" kern="1200" dirty="0"/>
            <a:t>Cancer i GI</a:t>
          </a:r>
          <a:endParaRPr lang="en-US" sz="1900" kern="1200" dirty="0"/>
        </a:p>
      </dsp:txBody>
      <dsp:txXfrm>
        <a:off x="5424211" y="71936"/>
        <a:ext cx="2377306" cy="660746"/>
      </dsp:txXfrm>
    </dsp:sp>
    <dsp:sp modelId="{50A39910-B89F-4C5D-A97C-BA275B52B222}">
      <dsp:nvSpPr>
        <dsp:cNvPr id="0" name=""/>
        <dsp:cNvSpPr/>
      </dsp:nvSpPr>
      <dsp:spPr>
        <a:xfrm>
          <a:off x="5424211" y="732683"/>
          <a:ext cx="2377306" cy="3989857"/>
        </a:xfrm>
        <a:prstGeom prst="rect">
          <a:avLst/>
        </a:prstGeom>
        <a:solidFill>
          <a:schemeClr val="accent5">
            <a:tint val="40000"/>
            <a:alpha val="90000"/>
            <a:hueOff val="-9403265"/>
            <a:satOff val="17701"/>
            <a:lumOff val="2677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9403265"/>
              <a:satOff val="17701"/>
              <a:lumOff val="267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346" tIns="101346" rIns="135128" bIns="152019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a-DK" sz="1900" kern="1200" dirty="0">
              <a:latin typeface="+mn-lt"/>
              <a:ea typeface="Calibri" panose="020F0502020204030204" pitchFamily="34" charset="0"/>
              <a:cs typeface="Calibri" panose="020F0502020204030204" pitchFamily="34" charset="0"/>
            </a:rPr>
            <a:t>Tumor i </a:t>
          </a:r>
          <a:r>
            <a:rPr lang="da-DK" sz="1900" kern="1200" dirty="0" err="1">
              <a:latin typeface="+mn-lt"/>
              <a:ea typeface="Calibri" panose="020F0502020204030204" pitchFamily="34" charset="0"/>
              <a:cs typeface="Calibri" panose="020F0502020204030204" pitchFamily="34" charset="0"/>
            </a:rPr>
            <a:t>eosophagus</a:t>
          </a:r>
          <a:r>
            <a:rPr lang="da-DK" sz="1900" kern="1200" dirty="0">
              <a:latin typeface="+mn-lt"/>
              <a:ea typeface="Calibri" panose="020F0502020204030204" pitchFamily="34" charset="0"/>
              <a:cs typeface="Calibri" panose="020F0502020204030204" pitchFamily="34" charset="0"/>
            </a:rPr>
            <a:t> </a:t>
          </a:r>
          <a:endParaRPr lang="en-US" sz="1900" kern="1200" dirty="0">
            <a:latin typeface="+mn-lt"/>
            <a:ea typeface="Calibri" panose="020F0502020204030204" pitchFamily="34" charset="0"/>
            <a:cs typeface="Calibri" panose="020F0502020204030204" pitchFamily="34" charset="0"/>
          </a:endParaRP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a-DK" sz="1900" kern="1200" dirty="0">
              <a:latin typeface="+mn-lt"/>
              <a:ea typeface="Calibri" panose="020F0502020204030204" pitchFamily="34" charset="0"/>
              <a:cs typeface="Calibri" panose="020F0502020204030204" pitchFamily="34" charset="0"/>
            </a:rPr>
            <a:t>Cancer </a:t>
          </a:r>
          <a:r>
            <a:rPr lang="da-DK" sz="1900" kern="1200" dirty="0" err="1">
              <a:latin typeface="+mn-lt"/>
              <a:ea typeface="Calibri" panose="020F0502020204030204" pitchFamily="34" charset="0"/>
              <a:cs typeface="Calibri" panose="020F0502020204030204" pitchFamily="34" charset="0"/>
            </a:rPr>
            <a:t>ventrikuli</a:t>
          </a:r>
          <a:r>
            <a:rPr lang="da-DK" sz="1900" kern="1200" dirty="0">
              <a:latin typeface="+mn-lt"/>
              <a:ea typeface="Calibri" panose="020F0502020204030204" pitchFamily="34" charset="0"/>
              <a:cs typeface="Calibri" panose="020F0502020204030204" pitchFamily="34" charset="0"/>
            </a:rPr>
            <a:t> </a:t>
          </a:r>
          <a:endParaRPr lang="en-US" sz="1900" kern="1200" dirty="0">
            <a:latin typeface="+mn-lt"/>
            <a:ea typeface="Calibri" panose="020F0502020204030204" pitchFamily="34" charset="0"/>
            <a:cs typeface="Calibri" panose="020F0502020204030204" pitchFamily="34" charset="0"/>
          </a:endParaRP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a-DK" sz="1900" kern="1200" dirty="0" err="1">
              <a:latin typeface="+mn-lt"/>
              <a:ea typeface="Calibri" panose="020F0502020204030204" pitchFamily="34" charset="0"/>
              <a:cs typeface="Calibri" panose="020F0502020204030204" pitchFamily="34" charset="0"/>
            </a:rPr>
            <a:t>Kolorektal</a:t>
          </a:r>
          <a:r>
            <a:rPr lang="da-DK" sz="1900" kern="1200" dirty="0">
              <a:latin typeface="+mn-lt"/>
              <a:ea typeface="Calibri" panose="020F0502020204030204" pitchFamily="34" charset="0"/>
              <a:cs typeface="Calibri" panose="020F0502020204030204" pitchFamily="34" charset="0"/>
            </a:rPr>
            <a:t> cancer </a:t>
          </a:r>
          <a:endParaRPr lang="en-US" sz="1900" kern="1200" dirty="0">
            <a:latin typeface="+mn-lt"/>
            <a:ea typeface="Calibri" panose="020F0502020204030204" pitchFamily="34" charset="0"/>
            <a:cs typeface="Calibri" panose="020F0502020204030204" pitchFamily="34" charset="0"/>
          </a:endParaRPr>
        </a:p>
      </dsp:txBody>
      <dsp:txXfrm>
        <a:off x="5424211" y="732683"/>
        <a:ext cx="2377306" cy="3989857"/>
      </dsp:txXfrm>
    </dsp:sp>
    <dsp:sp modelId="{70801E21-FCD5-4CC9-9908-71912E688BA8}">
      <dsp:nvSpPr>
        <dsp:cNvPr id="0" name=""/>
        <dsp:cNvSpPr/>
      </dsp:nvSpPr>
      <dsp:spPr>
        <a:xfrm>
          <a:off x="8134340" y="71936"/>
          <a:ext cx="2377306" cy="660746"/>
        </a:xfrm>
        <a:prstGeom prst="rect">
          <a:avLst/>
        </a:prstGeom>
        <a:solidFill>
          <a:schemeClr val="accent5">
            <a:hueOff val="-14019298"/>
            <a:satOff val="20613"/>
            <a:lumOff val="17647"/>
            <a:alphaOff val="0"/>
          </a:schemeClr>
        </a:solidFill>
        <a:ln w="12700" cap="flat" cmpd="sng" algn="ctr">
          <a:solidFill>
            <a:schemeClr val="accent5">
              <a:hueOff val="-14019298"/>
              <a:satOff val="20613"/>
              <a:lumOff val="1764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77216" rIns="135128" bIns="77216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1900" kern="1200"/>
            <a:t>Akut abdomen</a:t>
          </a:r>
          <a:endParaRPr lang="en-US" sz="1900" kern="1200"/>
        </a:p>
      </dsp:txBody>
      <dsp:txXfrm>
        <a:off x="8134340" y="71936"/>
        <a:ext cx="2377306" cy="660746"/>
      </dsp:txXfrm>
    </dsp:sp>
    <dsp:sp modelId="{0F536719-4467-4BA0-A5C9-C6FC7CF726F7}">
      <dsp:nvSpPr>
        <dsp:cNvPr id="0" name=""/>
        <dsp:cNvSpPr/>
      </dsp:nvSpPr>
      <dsp:spPr>
        <a:xfrm>
          <a:off x="8138286" y="732683"/>
          <a:ext cx="2377306" cy="3989857"/>
        </a:xfrm>
        <a:prstGeom prst="rect">
          <a:avLst/>
        </a:prstGeom>
        <a:solidFill>
          <a:schemeClr val="accent5">
            <a:tint val="40000"/>
            <a:alpha val="90000"/>
            <a:hueOff val="-14104897"/>
            <a:satOff val="26552"/>
            <a:lumOff val="4016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14104897"/>
              <a:satOff val="26552"/>
              <a:lumOff val="401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346" tIns="101346" rIns="135128" bIns="152019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a-DK" sz="1900" kern="1200" dirty="0">
              <a:latin typeface="+mn-lt"/>
              <a:ea typeface="Calibri" panose="020F0502020204030204" pitchFamily="34" charset="0"/>
              <a:cs typeface="Calibri" panose="020F0502020204030204" pitchFamily="34" charset="0"/>
            </a:rPr>
            <a:t>Appendicit</a:t>
          </a:r>
          <a:endParaRPr lang="en-US" sz="1900" kern="1200" dirty="0">
            <a:latin typeface="+mn-lt"/>
            <a:ea typeface="Calibri" panose="020F0502020204030204" pitchFamily="34" charset="0"/>
            <a:cs typeface="Calibri" panose="020F0502020204030204" pitchFamily="34" charset="0"/>
          </a:endParaRP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a-DK" sz="1900" kern="1200" dirty="0" err="1">
              <a:latin typeface="+mn-lt"/>
              <a:ea typeface="Calibri" panose="020F0502020204030204" pitchFamily="34" charset="0"/>
              <a:cs typeface="Calibri" panose="020F0502020204030204" pitchFamily="34" charset="0"/>
            </a:rPr>
            <a:t>Ileus</a:t>
          </a:r>
          <a:endParaRPr lang="en-US" sz="1900" kern="1200" dirty="0">
            <a:latin typeface="+mn-lt"/>
            <a:ea typeface="Calibri" panose="020F0502020204030204" pitchFamily="34" charset="0"/>
            <a:cs typeface="Calibri" panose="020F0502020204030204" pitchFamily="34" charset="0"/>
          </a:endParaRP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a-DK" sz="1900" kern="1200" dirty="0">
              <a:latin typeface="+mn-lt"/>
              <a:ea typeface="Calibri" panose="020F0502020204030204" pitchFamily="34" charset="0"/>
              <a:cs typeface="Calibri" panose="020F0502020204030204" pitchFamily="34" charset="0"/>
            </a:rPr>
            <a:t>GI blødning   </a:t>
          </a:r>
          <a:endParaRPr lang="en-US" sz="1900" kern="1200" dirty="0">
            <a:latin typeface="+mn-lt"/>
            <a:ea typeface="Calibri" panose="020F0502020204030204" pitchFamily="34" charset="0"/>
            <a:cs typeface="Calibri" panose="020F0502020204030204" pitchFamily="34" charset="0"/>
          </a:endParaRPr>
        </a:p>
      </dsp:txBody>
      <dsp:txXfrm>
        <a:off x="8138286" y="732683"/>
        <a:ext cx="2377306" cy="398985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>
          <dgm:prSet csTypeId="urn:microsoft.com/office/officeart/2005/8/colors/accent6_5"/>
        </dgm:pt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0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DK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Click to move the slide</a:t>
            </a:r>
            <a:endParaRPr b="0" lang="en-DK" sz="18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en-DK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notes format</a:t>
            </a: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1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en-DK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&lt;header&gt;</a:t>
            </a:r>
            <a:endParaRPr b="0" lang="en-DK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12" name="PlaceHolder 4"/>
          <p:cNvSpPr>
            <a:spLocks noGrp="1"/>
          </p:cNvSpPr>
          <p:nvPr>
            <p:ph type="dt" idx="58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en-DK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buNone/>
            </a:pPr>
            <a:r>
              <a:rPr b="0" lang="en-DK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&lt;date/time&gt;</a:t>
            </a:r>
            <a:endParaRPr b="0" lang="en-DK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13" name="PlaceHolder 5"/>
          <p:cNvSpPr>
            <a:spLocks noGrp="1"/>
          </p:cNvSpPr>
          <p:nvPr>
            <p:ph type="ftr" idx="59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en-DK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DK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en-DK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14" name="PlaceHolder 6"/>
          <p:cNvSpPr>
            <a:spLocks noGrp="1"/>
          </p:cNvSpPr>
          <p:nvPr>
            <p:ph type="sldNum" idx="60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buNone/>
              <a:defRPr b="0" lang="en-DK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buNone/>
            </a:pPr>
            <a:fld id="{A72DE484-B168-4100-AE6C-9D712E51285F}" type="slidenum">
              <a:rPr b="0" lang="en-DK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&lt;number&gt;</a:t>
            </a:fld>
            <a:endParaRPr b="0" lang="en-DK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
</Relationships>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
</Relationships>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
</Relationships>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
</Relationships>
</file>

<file path=ppt/notesSlides/_rels/notesSlide19.xml.rels><?xml version="1.0" encoding="UTF-8"?>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
</Relationships>
</file>

<file path=ppt/notesSlides/_rels/notesSlide23.xml.rels><?xml version="1.0" encoding="UTF-8"?>
<Relationships xmlns="http://schemas.openxmlformats.org/package/2006/relationships"><Relationship Id="rId1" Type="http://schemas.openxmlformats.org/officeDocument/2006/relationships/slide" Target="../slides/slide23.xml"/><Relationship Id="rId2" Type="http://schemas.openxmlformats.org/officeDocument/2006/relationships/notesMaster" Target="../notesMasters/notesMaster1.xml"/>
</Relationships>
</file>

<file path=ppt/notesSlides/_rels/notesSlide24.xml.rels><?xml version="1.0" encoding="UTF-8"?>
<Relationships xmlns="http://schemas.openxmlformats.org/package/2006/relationships"><Relationship Id="rId1" Type="http://schemas.openxmlformats.org/officeDocument/2006/relationships/slide" Target="../slides/slide24.xml"/><Relationship Id="rId2" Type="http://schemas.openxmlformats.org/officeDocument/2006/relationships/notesMaster" Target="../notesMasters/notesMaster1.xml"/>
</Relationships>
</file>

<file path=ppt/notesSlides/_rels/notesSlide25.xml.rels><?xml version="1.0" encoding="UTF-8"?>
<Relationships xmlns="http://schemas.openxmlformats.org/package/2006/relationships"><Relationship Id="rId1" Type="http://schemas.openxmlformats.org/officeDocument/2006/relationships/slide" Target="../slides/slide25.xml"/><Relationship Id="rId2" Type="http://schemas.openxmlformats.org/officeDocument/2006/relationships/notesMaster" Target="../notesMasters/notesMaster1.xml"/>
</Relationships>
</file>

<file path=ppt/notesSlides/_rels/notesSlide26.xml.rels><?xml version="1.0" encoding="UTF-8"?>
<Relationships xmlns="http://schemas.openxmlformats.org/package/2006/relationships"><Relationship Id="rId1" Type="http://schemas.openxmlformats.org/officeDocument/2006/relationships/slide" Target="../slides/slide26.xml"/><Relationship Id="rId2" Type="http://schemas.openxmlformats.org/officeDocument/2006/relationships/notesMaster" Target="../notesMasters/notesMaster1.xml"/>
</Relationships>
</file>

<file path=ppt/notesSlides/_rels/notesSlide27.xml.rels><?xml version="1.0" encoding="UTF-8"?>
<Relationships xmlns="http://schemas.openxmlformats.org/package/2006/relationships"><Relationship Id="rId1" Type="http://schemas.openxmlformats.org/officeDocument/2006/relationships/slide" Target="../slides/slide27.xml"/><Relationship Id="rId2" Type="http://schemas.openxmlformats.org/officeDocument/2006/relationships/notesMaster" Target="../notesMasters/notesMaster1.xml"/>
</Relationships>
</file>

<file path=ppt/notesSlides/_rels/notesSlide28.xml.rels><?xml version="1.0" encoding="UTF-8"?>
<Relationships xmlns="http://schemas.openxmlformats.org/package/2006/relationships"><Relationship Id="rId1" Type="http://schemas.openxmlformats.org/officeDocument/2006/relationships/slide" Target="../slides/slide28.xml"/><Relationship Id="rId2" Type="http://schemas.openxmlformats.org/officeDocument/2006/relationships/notesMaster" Target="../notesMasters/notesMaster1.xml"/>
</Relationships>
</file>

<file path=ppt/notesSlides/_rels/notesSlide29.xml.rels><?xml version="1.0" encoding="UTF-8"?>
<Relationships xmlns="http://schemas.openxmlformats.org/package/2006/relationships"><Relationship Id="rId1" Type="http://schemas.openxmlformats.org/officeDocument/2006/relationships/slide" Target="../slides/slide29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30.xml.rels><?xml version="1.0" encoding="UTF-8"?>
<Relationships xmlns="http://schemas.openxmlformats.org/package/2006/relationships"><Relationship Id="rId1" Type="http://schemas.openxmlformats.org/officeDocument/2006/relationships/slide" Target="../slides/slide30.xml"/><Relationship Id="rId2" Type="http://schemas.openxmlformats.org/officeDocument/2006/relationships/notesMaster" Target="../notesMasters/notesMaster1.xml"/>
</Relationships>
</file>

<file path=ppt/notesSlides/_rels/notesSlide31.xml.rels><?xml version="1.0" encoding="UTF-8"?>
<Relationships xmlns="http://schemas.openxmlformats.org/package/2006/relationships"><Relationship Id="rId1" Type="http://schemas.openxmlformats.org/officeDocument/2006/relationships/slide" Target="../slides/slide31.xml"/><Relationship Id="rId2" Type="http://schemas.openxmlformats.org/officeDocument/2006/relationships/notesMaster" Target="../notesMasters/notesMaster1.xml"/>
</Relationships>
</file>

<file path=ppt/notesSlides/_rels/notesSlide32.xml.rels><?xml version="1.0" encoding="UTF-8"?>
<Relationships xmlns="http://schemas.openxmlformats.org/package/2006/relationships"><Relationship Id="rId1" Type="http://schemas.openxmlformats.org/officeDocument/2006/relationships/slide" Target="../slides/slide32.xml"/><Relationship Id="rId2" Type="http://schemas.openxmlformats.org/officeDocument/2006/relationships/notesMaster" Target="../notesMasters/notesMaster1.xml"/>
</Relationships>
</file>

<file path=ppt/notesSlides/_rels/notesSlide34.xml.rels><?xml version="1.0" encoding="UTF-8"?>
<Relationships xmlns="http://schemas.openxmlformats.org/package/2006/relationships"><Relationship Id="rId1" Type="http://schemas.openxmlformats.org/officeDocument/2006/relationships/slide" Target="../slides/slide34.xml"/><Relationship Id="rId2" Type="http://schemas.openxmlformats.org/officeDocument/2006/relationships/notesMaster" Target="../notesMasters/notesMaster1.xml"/>
</Relationships>
</file>

<file path=ppt/notesSlides/_rels/notesSlide35.xml.rels><?xml version="1.0" encoding="UTF-8"?>
<Relationships xmlns="http://schemas.openxmlformats.org/package/2006/relationships"><Relationship Id="rId1" Type="http://schemas.openxmlformats.org/officeDocument/2006/relationships/slide" Target="../slides/slide35.xml"/><Relationship Id="rId2" Type="http://schemas.openxmlformats.org/officeDocument/2006/relationships/notesMaster" Target="../notesMasters/notesMaster1.xml"/>
</Relationships>
</file>

<file path=ppt/notesSlides/_rels/notesSlide36.xml.rels><?xml version="1.0" encoding="UTF-8"?>
<Relationships xmlns="http://schemas.openxmlformats.org/package/2006/relationships"><Relationship Id="rId1" Type="http://schemas.openxmlformats.org/officeDocument/2006/relationships/slide" Target="../slides/slide36.xml"/><Relationship Id="rId2" Type="http://schemas.openxmlformats.org/officeDocument/2006/relationships/notesMaster" Target="../notesMasters/notesMaster1.xml"/>
</Relationships>
</file>

<file path=ppt/notesSlides/_rels/notesSlide37.xml.rels><?xml version="1.0" encoding="UTF-8"?>
<Relationships xmlns="http://schemas.openxmlformats.org/package/2006/relationships"><Relationship Id="rId1" Type="http://schemas.openxmlformats.org/officeDocument/2006/relationships/slide" Target="../slides/slide37.xml"/><Relationship Id="rId2" Type="http://schemas.openxmlformats.org/officeDocument/2006/relationships/notesMaster" Target="../notesMasters/notesMaster1.xml"/>
</Relationships>
</file>

<file path=ppt/notesSlides/_rels/notesSlide39.xml.rels><?xml version="1.0" encoding="UTF-8"?>
<Relationships xmlns="http://schemas.openxmlformats.org/package/2006/relationships"><Relationship Id="rId1" Type="http://schemas.openxmlformats.org/officeDocument/2006/relationships/slide" Target="../slides/slide39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40.xml.rels><?xml version="1.0" encoding="UTF-8"?>
<Relationships xmlns="http://schemas.openxmlformats.org/package/2006/relationships"><Relationship Id="rId1" Type="http://schemas.openxmlformats.org/officeDocument/2006/relationships/slide" Target="../slides/slide40.xml"/><Relationship Id="rId2" Type="http://schemas.openxmlformats.org/officeDocument/2006/relationships/notesMaster" Target="../notesMasters/notesMaster1.xml"/>
</Relationships>
</file>

<file path=ppt/notesSlides/_rels/notesSlide41.xml.rels><?xml version="1.0" encoding="UTF-8"?>
<Relationships xmlns="http://schemas.openxmlformats.org/package/2006/relationships"><Relationship Id="rId1" Type="http://schemas.openxmlformats.org/officeDocument/2006/relationships/slide" Target="../slides/slide41.xml"/><Relationship Id="rId2" Type="http://schemas.openxmlformats.org/officeDocument/2006/relationships/notesMaster" Target="../notesMasters/notesMaster1.xml"/>
</Relationships>
</file>

<file path=ppt/notesSlides/_rels/notesSlide42.xml.rels><?xml version="1.0" encoding="UTF-8"?>
<Relationships xmlns="http://schemas.openxmlformats.org/package/2006/relationships"><Relationship Id="rId1" Type="http://schemas.openxmlformats.org/officeDocument/2006/relationships/slide" Target="../slides/slide42.xml"/><Relationship Id="rId2" Type="http://schemas.openxmlformats.org/officeDocument/2006/relationships/notesMaster" Target="../notesMasters/notesMaster1.xml"/>
</Relationships>
</file>

<file path=ppt/notesSlides/_rels/notesSlide43.xml.rels><?xml version="1.0" encoding="UTF-8"?>
<Relationships xmlns="http://schemas.openxmlformats.org/package/2006/relationships"><Relationship Id="rId1" Type="http://schemas.openxmlformats.org/officeDocument/2006/relationships/slide" Target="../slides/slide43.xml"/><Relationship Id="rId2" Type="http://schemas.openxmlformats.org/officeDocument/2006/relationships/notesMaster" Target="../notesMasters/notesMaster1.xml"/>
</Relationships>
</file>

<file path=ppt/notesSlides/_rels/notesSlide44.xml.rels><?xml version="1.0" encoding="UTF-8"?>
<Relationships xmlns="http://schemas.openxmlformats.org/package/2006/relationships"><Relationship Id="rId1" Type="http://schemas.openxmlformats.org/officeDocument/2006/relationships/slide" Target="../slides/slide44.xml"/><Relationship Id="rId2" Type="http://schemas.openxmlformats.org/officeDocument/2006/relationships/notesMaster" Target="../notesMasters/notesMaster1.xml"/>
</Relationships>
</file>

<file path=ppt/notesSlides/_rels/notesSlide45.xml.rels><?xml version="1.0" encoding="UTF-8"?>
<Relationships xmlns="http://schemas.openxmlformats.org/package/2006/relationships"><Relationship Id="rId1" Type="http://schemas.openxmlformats.org/officeDocument/2006/relationships/slide" Target="../slides/slide45.xml"/><Relationship Id="rId2" Type="http://schemas.openxmlformats.org/officeDocument/2006/relationships/notesMaster" Target="../notesMasters/notesMaster1.xml"/>
</Relationships>
</file>

<file path=ppt/notesSlides/_rels/notesSlide46.xml.rels><?xml version="1.0" encoding="UTF-8"?>
<Relationships xmlns="http://schemas.openxmlformats.org/package/2006/relationships"><Relationship Id="rId1" Type="http://schemas.openxmlformats.org/officeDocument/2006/relationships/slide" Target="../slides/slide46.xml"/><Relationship Id="rId2" Type="http://schemas.openxmlformats.org/officeDocument/2006/relationships/notesMaster" Target="../notesMasters/notesMaster1.xml"/>
</Relationships>
</file>

<file path=ppt/notesSlides/_rels/notesSlide47.xml.rels><?xml version="1.0" encoding="UTF-8"?>
<Relationships xmlns="http://schemas.openxmlformats.org/package/2006/relationships"><Relationship Id="rId1" Type="http://schemas.openxmlformats.org/officeDocument/2006/relationships/slide" Target="../slides/slide47.xml"/><Relationship Id="rId2" Type="http://schemas.openxmlformats.org/officeDocument/2006/relationships/notesMaster" Target="../notesMasters/notesMaster1.xml"/>
</Relationships>
</file>

<file path=ppt/notesSlides/_rels/notesSlide48.xml.rels><?xml version="1.0" encoding="UTF-8"?>
<Relationships xmlns="http://schemas.openxmlformats.org/package/2006/relationships"><Relationship Id="rId1" Type="http://schemas.openxmlformats.org/officeDocument/2006/relationships/slide" Target="../slides/slide48.xml"/><Relationship Id="rId2" Type="http://schemas.openxmlformats.org/officeDocument/2006/relationships/notesMaster" Target="../notesMasters/notesMaster1.xml"/>
</Relationships>
</file>

<file path=ppt/notesSlides/_rels/notesSlide52.xml.rels><?xml version="1.0" encoding="UTF-8"?>
<Relationships xmlns="http://schemas.openxmlformats.org/package/2006/relationships"><Relationship Id="rId1" Type="http://schemas.openxmlformats.org/officeDocument/2006/relationships/slide" Target="../slides/slide52.xml"/><Relationship Id="rId2" Type="http://schemas.openxmlformats.org/officeDocument/2006/relationships/notesMaster" Target="../notesMasters/notesMaster1.xml"/>
</Relationships>
</file>

<file path=ppt/notesSlides/_rels/notesSlide56.xml.rels><?xml version="1.0" encoding="UTF-8"?>
<Relationships xmlns="http://schemas.openxmlformats.org/package/2006/relationships"><Relationship Id="rId1" Type="http://schemas.openxmlformats.org/officeDocument/2006/relationships/slide" Target="../slides/slide56.xml"/><Relationship Id="rId2" Type="http://schemas.openxmlformats.org/officeDocument/2006/relationships/notesMaster" Target="../notesMasters/notesMaster1.xml"/>
</Relationships>
</file>

<file path=ppt/notesSlides/_rels/notesSlide57.xml.rels><?xml version="1.0" encoding="UTF-8"?>
<Relationships xmlns="http://schemas.openxmlformats.org/package/2006/relationships"><Relationship Id="rId1" Type="http://schemas.openxmlformats.org/officeDocument/2006/relationships/slide" Target="../slides/slide57.xml"/><Relationship Id="rId2" Type="http://schemas.openxmlformats.org/officeDocument/2006/relationships/notesMaster" Target="../notesMasters/notesMaster1.xml"/>
</Relationships>
</file>

<file path=ppt/notesSlides/_rels/notesSlide58.xml.rels><?xml version="1.0" encoding="UTF-8"?>
<Relationships xmlns="http://schemas.openxmlformats.org/package/2006/relationships"><Relationship Id="rId1" Type="http://schemas.openxmlformats.org/officeDocument/2006/relationships/slide" Target="../slides/slide58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64.xml.rels><?xml version="1.0" encoding="UTF-8"?>
<Relationships xmlns="http://schemas.openxmlformats.org/package/2006/relationships"><Relationship Id="rId1" Type="http://schemas.openxmlformats.org/officeDocument/2006/relationships/slide" Target="../slides/slide64.xml"/><Relationship Id="rId2" Type="http://schemas.openxmlformats.org/officeDocument/2006/relationships/notesMaster" Target="../notesMasters/notesMaster1.xml"/>
</Relationships>
</file>

<file path=ppt/notesSlides/_rels/notesSlide65.xml.rels><?xml version="1.0" encoding="UTF-8"?>
<Relationships xmlns="http://schemas.openxmlformats.org/package/2006/relationships"><Relationship Id="rId1" Type="http://schemas.openxmlformats.org/officeDocument/2006/relationships/slide" Target="../slides/slide65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PlaceHolder 1"/>
          <p:cNvSpPr>
            <a:spLocks noGrp="1"/>
          </p:cNvSpPr>
          <p:nvPr>
            <p:ph type="sldImg"/>
          </p:nvPr>
        </p:nvSpPr>
        <p:spPr>
          <a:xfrm>
            <a:off x="482760" y="1279440"/>
            <a:ext cx="6140160" cy="3454200"/>
          </a:xfrm>
          <a:prstGeom prst="rect">
            <a:avLst/>
          </a:prstGeom>
          <a:ln w="0">
            <a:noFill/>
          </a:ln>
        </p:spPr>
      </p:sp>
      <p:sp>
        <p:nvSpPr>
          <p:cNvPr id="373" name="PlaceHolder 2"/>
          <p:cNvSpPr>
            <a:spLocks noGrp="1"/>
          </p:cNvSpPr>
          <p:nvPr>
            <p:ph type="body"/>
          </p:nvPr>
        </p:nvSpPr>
        <p:spPr>
          <a:xfrm>
            <a:off x="710280" y="4925160"/>
            <a:ext cx="5682600" cy="4029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lnSpc>
                <a:spcPct val="100000"/>
              </a:lnSpc>
              <a:buNone/>
            </a:pPr>
            <a:r>
              <a:rPr b="0" lang="da-DK" sz="2000" strike="noStrike" u="none">
                <a:solidFill>
                  <a:srgbClr val="6796e6"/>
                </a:solidFill>
                <a:effectLst/>
                <a:uFillTx/>
                <a:latin typeface="Consolas"/>
              </a:rPr>
              <a:t>1.</a:t>
            </a:r>
            <a:r>
              <a:rPr b="0" lang="da-DK" sz="2000" strike="noStrike" u="none">
                <a:solidFill>
                  <a:srgbClr val="cccccc"/>
                </a:solidFill>
                <a:effectLst/>
                <a:uFillTx/>
                <a:latin typeface="Consolas"/>
              </a:rPr>
              <a:t> </a:t>
            </a:r>
            <a:r>
              <a:rPr b="1" lang="da-DK" sz="2000" strike="noStrike" u="none">
                <a:solidFill>
                  <a:srgbClr val="569cd6"/>
                </a:solidFill>
                <a:effectLst/>
                <a:uFillTx/>
                <a:latin typeface="Consolas"/>
              </a:rPr>
              <a:t>Normal beskyttelse mod refluks</a:t>
            </a:r>
            <a:r>
              <a:rPr b="0" lang="da-DK" sz="2000" strike="noStrike" u="none">
                <a:solidFill>
                  <a:srgbClr val="cccccc"/>
                </a:solidFill>
                <a:effectLst/>
                <a:uFillTx/>
                <a:latin typeface="Consolas"/>
              </a:rPr>
              <a:t>   </a:t>
            </a: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</a:pPr>
            <a:r>
              <a:rPr b="0" lang="da-DK" sz="2000" strike="noStrike" u="none">
                <a:solidFill>
                  <a:srgbClr val="6796e6"/>
                </a:solidFill>
                <a:effectLst/>
                <a:uFillTx/>
                <a:latin typeface="Consolas"/>
              </a:rPr>
              <a:t>-</a:t>
            </a:r>
            <a:r>
              <a:rPr b="0" lang="da-DK" sz="2000" strike="noStrike" u="none">
                <a:solidFill>
                  <a:srgbClr val="cccccc"/>
                </a:solidFill>
                <a:effectLst/>
                <a:uFillTx/>
                <a:latin typeface="Consolas"/>
              </a:rPr>
              <a:t> Nedre øsofagus sphincter (LES)</a:t>
            </a: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</a:pPr>
            <a:r>
              <a:rPr b="0" lang="da-DK" sz="2000" strike="noStrike" u="none">
                <a:solidFill>
                  <a:srgbClr val="cccccc"/>
                </a:solidFill>
                <a:effectLst/>
                <a:uFillTx/>
                <a:latin typeface="Consolas"/>
              </a:rPr>
              <a:t>     </a:t>
            </a:r>
            <a:r>
              <a:rPr b="0" lang="da-DK" sz="2000" strike="noStrike" u="none">
                <a:solidFill>
                  <a:srgbClr val="6796e6"/>
                </a:solidFill>
                <a:effectLst/>
                <a:uFillTx/>
                <a:latin typeface="Consolas"/>
              </a:rPr>
              <a:t>-</a:t>
            </a:r>
            <a:r>
              <a:rPr b="0" lang="da-DK" sz="2000" strike="noStrike" u="none">
                <a:solidFill>
                  <a:srgbClr val="cccccc"/>
                </a:solidFill>
                <a:effectLst/>
                <a:uFillTx/>
                <a:latin typeface="Consolas"/>
              </a:rPr>
              <a:t> Hviletonus 10-30 mmHg</a:t>
            </a: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</a:pPr>
            <a:r>
              <a:rPr b="0" lang="da-DK" sz="2000" strike="noStrike" u="none">
                <a:solidFill>
                  <a:srgbClr val="cccccc"/>
                </a:solidFill>
                <a:effectLst/>
                <a:uFillTx/>
                <a:latin typeface="Consolas"/>
              </a:rPr>
              <a:t>     </a:t>
            </a:r>
            <a:r>
              <a:rPr b="0" lang="da-DK" sz="2000" strike="noStrike" u="none">
                <a:solidFill>
                  <a:srgbClr val="6796e6"/>
                </a:solidFill>
                <a:effectLst/>
                <a:uFillTx/>
                <a:latin typeface="Consolas"/>
              </a:rPr>
              <a:t>-</a:t>
            </a:r>
            <a:r>
              <a:rPr b="0" lang="da-DK" sz="2000" strike="noStrike" u="none">
                <a:solidFill>
                  <a:srgbClr val="cccccc"/>
                </a:solidFill>
                <a:effectLst/>
                <a:uFillTx/>
                <a:latin typeface="Consolas"/>
              </a:rPr>
              <a:t> Relaxerer ved synkning</a:t>
            </a: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</a:pPr>
            <a:r>
              <a:rPr b="0" lang="da-DK" sz="2000" strike="noStrike" u="none">
                <a:solidFill>
                  <a:srgbClr val="cccccc"/>
                </a:solidFill>
                <a:effectLst/>
                <a:uFillTx/>
                <a:latin typeface="Consolas"/>
              </a:rPr>
              <a:t>     </a:t>
            </a:r>
            <a:r>
              <a:rPr b="0" lang="da-DK" sz="2000" strike="noStrike" u="none">
                <a:solidFill>
                  <a:srgbClr val="6796e6"/>
                </a:solidFill>
                <a:effectLst/>
                <a:uFillTx/>
                <a:latin typeface="Consolas"/>
              </a:rPr>
              <a:t>-</a:t>
            </a:r>
            <a:r>
              <a:rPr b="0" lang="da-DK" sz="2000" strike="noStrike" u="none">
                <a:solidFill>
                  <a:srgbClr val="cccccc"/>
                </a:solidFill>
                <a:effectLst/>
                <a:uFillTx/>
                <a:latin typeface="Consolas"/>
              </a:rPr>
              <a:t> Kontraherer efter passage af fødebolus</a:t>
            </a: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</a:pPr>
            <a:r>
              <a:rPr b="0" lang="da-DK" sz="2000" strike="noStrike" u="none">
                <a:solidFill>
                  <a:srgbClr val="cccccc"/>
                </a:solidFill>
                <a:effectLst/>
                <a:uFillTx/>
                <a:latin typeface="Consolas"/>
              </a:rPr>
              <a:t>   </a:t>
            </a:r>
            <a:r>
              <a:rPr b="0" lang="da-DK" sz="2000" strike="noStrike" u="none">
                <a:solidFill>
                  <a:srgbClr val="6796e6"/>
                </a:solidFill>
                <a:effectLst/>
                <a:uFillTx/>
                <a:latin typeface="Consolas"/>
              </a:rPr>
              <a:t>-</a:t>
            </a:r>
            <a:r>
              <a:rPr b="0" lang="da-DK" sz="2000" strike="noStrike" u="none">
                <a:solidFill>
                  <a:srgbClr val="cccccc"/>
                </a:solidFill>
                <a:effectLst/>
                <a:uFillTx/>
                <a:latin typeface="Consolas"/>
              </a:rPr>
              <a:t> Diafragmas klemmeeffekt</a:t>
            </a: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</a:pPr>
            <a:r>
              <a:rPr b="0" lang="da-DK" sz="2000" strike="noStrike" u="none">
                <a:solidFill>
                  <a:srgbClr val="cccccc"/>
                </a:solidFill>
                <a:effectLst/>
                <a:uFillTx/>
                <a:latin typeface="Consolas"/>
              </a:rPr>
              <a:t>   </a:t>
            </a:r>
            <a:r>
              <a:rPr b="0" lang="da-DK" sz="2000" strike="noStrike" u="none">
                <a:solidFill>
                  <a:srgbClr val="6796e6"/>
                </a:solidFill>
                <a:effectLst/>
                <a:uFillTx/>
                <a:latin typeface="Consolas"/>
              </a:rPr>
              <a:t>-</a:t>
            </a:r>
            <a:r>
              <a:rPr b="0" lang="da-DK" sz="2000" strike="noStrike" u="none">
                <a:solidFill>
                  <a:srgbClr val="cccccc"/>
                </a:solidFill>
                <a:effectLst/>
                <a:uFillTx/>
                <a:latin typeface="Consolas"/>
              </a:rPr>
              <a:t> Øsofagus' motorik og clearance</a:t>
            </a: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</a:pPr>
            <a:r>
              <a:rPr b="0" lang="da-DK" sz="2000" strike="noStrike" u="none">
                <a:solidFill>
                  <a:srgbClr val="cccccc"/>
                </a:solidFill>
                <a:effectLst/>
                <a:uFillTx/>
                <a:latin typeface="Consolas"/>
              </a:rPr>
              <a:t>   </a:t>
            </a:r>
            <a:r>
              <a:rPr b="0" lang="da-DK" sz="2000" strike="noStrike" u="none">
                <a:solidFill>
                  <a:srgbClr val="6796e6"/>
                </a:solidFill>
                <a:effectLst/>
                <a:uFillTx/>
                <a:latin typeface="Consolas"/>
              </a:rPr>
              <a:t>-</a:t>
            </a:r>
            <a:r>
              <a:rPr b="0" lang="da-DK" sz="2000" strike="noStrike" u="none">
                <a:solidFill>
                  <a:srgbClr val="cccccc"/>
                </a:solidFill>
                <a:effectLst/>
                <a:uFillTx/>
                <a:latin typeface="Consolas"/>
              </a:rPr>
              <a:t> Spyts neutraliserende effekt</a:t>
            </a: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PlaceHolder 1"/>
          <p:cNvSpPr>
            <a:spLocks noGrp="1"/>
          </p:cNvSpPr>
          <p:nvPr>
            <p:ph type="sldImg"/>
          </p:nvPr>
        </p:nvSpPr>
        <p:spPr>
          <a:xfrm>
            <a:off x="482760" y="1279440"/>
            <a:ext cx="6140160" cy="3454200"/>
          </a:xfrm>
          <a:prstGeom prst="rect">
            <a:avLst/>
          </a:prstGeom>
          <a:ln w="0">
            <a:noFill/>
          </a:ln>
        </p:spPr>
      </p:sp>
      <p:sp>
        <p:nvSpPr>
          <p:cNvPr id="375" name="PlaceHolder 2"/>
          <p:cNvSpPr>
            <a:spLocks noGrp="1"/>
          </p:cNvSpPr>
          <p:nvPr>
            <p:ph type="body"/>
          </p:nvPr>
        </p:nvSpPr>
        <p:spPr>
          <a:xfrm>
            <a:off x="710280" y="4925160"/>
            <a:ext cx="5682600" cy="4029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lnSpc>
                <a:spcPct val="100000"/>
              </a:lnSpc>
              <a:buNone/>
            </a:pPr>
            <a:r>
              <a:rPr b="0" lang="da-DK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Grad a, b, og c øsofagit</a:t>
            </a: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</a:pPr>
            <a:r>
              <a:rPr b="0" lang="da-DK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Ændringer i slimhindens udseende og struktur Rødlig/laks-farvet slimhinde i stedet for normal bleg slimhinde Uregelmæssig overflade struktur</a:t>
            </a: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</a:pP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PlaceHolder 1"/>
          <p:cNvSpPr>
            <a:spLocks noGrp="1"/>
          </p:cNvSpPr>
          <p:nvPr>
            <p:ph type="sldImg"/>
          </p:nvPr>
        </p:nvSpPr>
        <p:spPr>
          <a:xfrm>
            <a:off x="482760" y="1279440"/>
            <a:ext cx="6140160" cy="3454200"/>
          </a:xfrm>
          <a:prstGeom prst="rect">
            <a:avLst/>
          </a:prstGeom>
          <a:ln w="0">
            <a:noFill/>
          </a:ln>
        </p:spPr>
      </p:sp>
      <p:sp>
        <p:nvSpPr>
          <p:cNvPr id="377" name="PlaceHolder 2"/>
          <p:cNvSpPr>
            <a:spLocks noGrp="1"/>
          </p:cNvSpPr>
          <p:nvPr>
            <p:ph type="body"/>
          </p:nvPr>
        </p:nvSpPr>
        <p:spPr>
          <a:xfrm>
            <a:off x="710280" y="4925160"/>
            <a:ext cx="5682600" cy="4029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lnSpc>
                <a:spcPct val="100000"/>
              </a:lnSpc>
              <a:buNone/>
            </a:pPr>
            <a:r>
              <a:rPr b="0" lang="da-DK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Fundoplication </a:t>
            </a:r>
            <a:r>
              <a:rPr b="0" lang="da-DK" sz="2000" strike="noStrike" u="none">
                <a:solidFill>
                  <a:srgbClr val="000000"/>
                </a:solidFill>
                <a:effectLst/>
                <a:uFillTx/>
                <a:latin typeface="Wingdings"/>
              </a:rPr>
              <a:t></a:t>
            </a:r>
            <a:r>
              <a:rPr b="0" lang="da-DK" sz="20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 vinklen mellem ventriklen/øsofagus ændres, og sfinkterfunktion bedres dermed. </a:t>
            </a: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PlaceHolder 1"/>
          <p:cNvSpPr>
            <a:spLocks noGrp="1"/>
          </p:cNvSpPr>
          <p:nvPr>
            <p:ph type="sldImg"/>
          </p:nvPr>
        </p:nvSpPr>
        <p:spPr>
          <a:xfrm>
            <a:off x="482760" y="1279440"/>
            <a:ext cx="6140160" cy="3454200"/>
          </a:xfrm>
          <a:prstGeom prst="rect">
            <a:avLst/>
          </a:prstGeom>
          <a:ln w="0">
            <a:noFill/>
          </a:ln>
        </p:spPr>
      </p:sp>
      <p:sp>
        <p:nvSpPr>
          <p:cNvPr id="379" name="PlaceHolder 2"/>
          <p:cNvSpPr>
            <a:spLocks noGrp="1"/>
          </p:cNvSpPr>
          <p:nvPr>
            <p:ph type="body"/>
          </p:nvPr>
        </p:nvSpPr>
        <p:spPr>
          <a:xfrm>
            <a:off x="710280" y="4925160"/>
            <a:ext cx="5682600" cy="4029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lnSpc>
                <a:spcPct val="100000"/>
              </a:lnSpc>
              <a:buNone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Metaplasi er fransformation af en celle type til en anden celletype. Ikke egentlig cancer, men kan være forstadie til cancer.</a:t>
            </a: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Kronisk eksponering af mavesyre, medfører at vævet adapterer fra en type epitel til en anden type epitel, for at være mere modstandsdygtig. Kan desværre transitionere til øsofagus adenocarcinom. </a:t>
            </a: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</a:pP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</a:pPr>
            <a:r>
              <a:rPr b="0" lang="da-DK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Billede af Barrets på næste slide </a:t>
            </a: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</a:pPr>
            <a:r>
              <a:rPr b="0" lang="da-DK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Pledeepitel </a:t>
            </a:r>
            <a:r>
              <a:rPr b="0" lang="da-DK" sz="2000" strike="noStrike" u="none">
                <a:solidFill>
                  <a:srgbClr val="000000"/>
                </a:solidFill>
                <a:effectLst/>
                <a:uFillTx/>
                <a:latin typeface="Wingdings"/>
              </a:rPr>
              <a:t></a:t>
            </a:r>
            <a:r>
              <a:rPr b="0" lang="da-DK" sz="20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 cylinderepithel </a:t>
            </a: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</a:pP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PlaceHolder 1"/>
          <p:cNvSpPr>
            <a:spLocks noGrp="1"/>
          </p:cNvSpPr>
          <p:nvPr>
            <p:ph type="sldImg"/>
          </p:nvPr>
        </p:nvSpPr>
        <p:spPr>
          <a:xfrm>
            <a:off x="482760" y="1279440"/>
            <a:ext cx="6140160" cy="3454200"/>
          </a:xfrm>
          <a:prstGeom prst="rect">
            <a:avLst/>
          </a:prstGeom>
          <a:ln w="0">
            <a:noFill/>
          </a:ln>
        </p:spPr>
      </p:sp>
      <p:sp>
        <p:nvSpPr>
          <p:cNvPr id="381" name="PlaceHolder 2"/>
          <p:cNvSpPr>
            <a:spLocks noGrp="1"/>
          </p:cNvSpPr>
          <p:nvPr>
            <p:ph type="body"/>
          </p:nvPr>
        </p:nvSpPr>
        <p:spPr>
          <a:xfrm>
            <a:off x="710280" y="4925160"/>
            <a:ext cx="5682600" cy="4029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lnSpc>
                <a:spcPct val="100000"/>
              </a:lnSpc>
              <a:buNone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Metaplasi er fransformation af en celle type til en anden celletype. Ikke egentlig cancer, men kan være forstadie til cancer.</a:t>
            </a: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Kronisk eksponering af mavesyre, medfører at vævet adapterer fra en type epitel til en anden type epitel, for at være mere modstandsdygtig. Kan desværre transitionere til øsofagus adenocarcinom. </a:t>
            </a: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</a:pP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Barrets øsofagus: </a:t>
            </a:r>
            <a:r>
              <a:rPr b="0" lang="da-DK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Pledeepitel </a:t>
            </a:r>
            <a:r>
              <a:rPr b="0" lang="da-DK" sz="2000" strike="noStrike" u="none">
                <a:solidFill>
                  <a:srgbClr val="000000"/>
                </a:solidFill>
                <a:effectLst/>
                <a:uFillTx/>
                <a:latin typeface="Wingdings"/>
              </a:rPr>
              <a:t></a:t>
            </a:r>
            <a:r>
              <a:rPr b="0" lang="da-DK" sz="20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 cylinderepithel </a:t>
            </a: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</a:pP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notes>
</file>

<file path=ppt/notesSlides/notesSlide1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PlaceHolder 1"/>
          <p:cNvSpPr>
            <a:spLocks noGrp="1"/>
          </p:cNvSpPr>
          <p:nvPr>
            <p:ph type="sldImg"/>
          </p:nvPr>
        </p:nvSpPr>
        <p:spPr>
          <a:xfrm>
            <a:off x="482760" y="1279440"/>
            <a:ext cx="6140160" cy="3454200"/>
          </a:xfrm>
          <a:prstGeom prst="rect">
            <a:avLst/>
          </a:prstGeom>
          <a:ln w="0">
            <a:noFill/>
          </a:ln>
        </p:spPr>
      </p:sp>
      <p:sp>
        <p:nvSpPr>
          <p:cNvPr id="383" name="PlaceHolder 2"/>
          <p:cNvSpPr>
            <a:spLocks noGrp="1"/>
          </p:cNvSpPr>
          <p:nvPr>
            <p:ph type="body"/>
          </p:nvPr>
        </p:nvSpPr>
        <p:spPr>
          <a:xfrm>
            <a:off x="710280" y="4925160"/>
            <a:ext cx="5682600" cy="4029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lnSpc>
                <a:spcPct val="100000"/>
              </a:lnSpc>
              <a:buNone/>
            </a:pPr>
            <a:r>
              <a:rPr b="0" lang="da-DK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Altså </a:t>
            </a: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</a:t>
            </a:r>
            <a:r>
              <a:rPr b="0" lang="da-DK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ysiologisk stress!</a:t>
            </a: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</a:pP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</a:pPr>
            <a:r>
              <a:rPr b="1" lang="da-DK" sz="2000" strike="noStrike" u="none">
                <a:solidFill>
                  <a:srgbClr val="abb2bf"/>
                </a:solidFill>
                <a:effectLst/>
                <a:uFillTx/>
                <a:latin typeface="Arial"/>
              </a:rPr>
              <a:t>**</a:t>
            </a:r>
            <a:r>
              <a:rPr b="1" lang="da-DK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C13-urinstoftest (pusteprøve)</a:t>
            </a:r>
            <a:r>
              <a:rPr b="1" lang="da-DK" sz="2000" strike="noStrike" u="none">
                <a:solidFill>
                  <a:srgbClr val="abb2bf"/>
                </a:solidFill>
                <a:effectLst/>
                <a:uFillTx/>
                <a:latin typeface="Arial"/>
              </a:rPr>
              <a:t>**</a:t>
            </a:r>
            <a:r>
              <a:rPr b="0" lang="da-DK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 </a:t>
            </a: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</a:pPr>
            <a:r>
              <a:rPr b="0" lang="da-DK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Baseres på H. pyloris evne til at producere enzymet urease.</a:t>
            </a: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</a:pPr>
            <a:r>
              <a:rPr b="0" lang="da-DK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Urease nedbryder urea til ammoniak og CO2</a:t>
            </a: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</a:pP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</a:pPr>
            <a:r>
              <a:rPr b="0" lang="da-DK" sz="2000" strike="noStrike" u="none">
                <a:solidFill>
                  <a:srgbClr val="abb2bf"/>
                </a:solidFill>
                <a:effectLst/>
                <a:uFillTx/>
                <a:latin typeface="Arial"/>
              </a:rPr>
              <a:t>-</a:t>
            </a:r>
            <a:r>
              <a:rPr b="0" lang="en-US" sz="2000" strike="noStrike" u="none">
                <a:solidFill>
                  <a:srgbClr val="abb2bf"/>
                </a:solidFill>
                <a:effectLst/>
                <a:uFillTx/>
                <a:latin typeface="Arial"/>
              </a:rPr>
              <a:t> </a:t>
            </a:r>
            <a:r>
              <a:rPr b="0" lang="da-DK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Patienten faster i 6 timer </a:t>
            </a: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- </a:t>
            </a:r>
            <a:r>
              <a:rPr b="0" lang="da-DK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Indtager C13-mærket urea </a:t>
            </a: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    - </a:t>
            </a:r>
            <a:r>
              <a:rPr b="0" lang="da-DK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Ved tilstedeværelse af H. pylori: </a:t>
            </a:r>
            <a:r>
              <a:rPr b="0" lang="da-DK" sz="2000" strike="noStrike" u="none">
                <a:solidFill>
                  <a:srgbClr val="abb2bf"/>
                </a:solidFill>
                <a:effectLst/>
                <a:uFillTx/>
                <a:latin typeface="Arial"/>
              </a:rPr>
              <a:t>-</a:t>
            </a: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        - </a:t>
            </a:r>
            <a:r>
              <a:rPr b="0" lang="da-DK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Urease nedbryder det mærkede urea </a:t>
            </a: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</a:pPr>
            <a:r>
              <a:rPr b="0" lang="da-DK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 </a:t>
            </a: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       - D</a:t>
            </a:r>
            <a:r>
              <a:rPr b="0" lang="da-DK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er frigives C13-mærket CO2 </a:t>
            </a:r>
            <a:r>
              <a:rPr b="0" lang="da-DK" sz="2000" strike="noStrike" u="none">
                <a:solidFill>
                  <a:srgbClr val="abb2bf"/>
                </a:solidFill>
                <a:effectLst/>
                <a:uFillTx/>
                <a:latin typeface="Arial"/>
              </a:rPr>
              <a:t>-</a:t>
            </a:r>
            <a:r>
              <a:rPr b="0" lang="da-DK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 Dette kan måles i udåndingsluften </a:t>
            </a: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</a:pP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note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PlaceHolder 1"/>
          <p:cNvSpPr>
            <a:spLocks noGrp="1"/>
          </p:cNvSpPr>
          <p:nvPr>
            <p:ph type="sldImg"/>
          </p:nvPr>
        </p:nvSpPr>
        <p:spPr>
          <a:xfrm>
            <a:off x="482760" y="1279440"/>
            <a:ext cx="6140160" cy="3454200"/>
          </a:xfrm>
          <a:prstGeom prst="rect">
            <a:avLst/>
          </a:prstGeom>
          <a:ln w="0">
            <a:noFill/>
          </a:ln>
        </p:spPr>
      </p:sp>
      <p:sp>
        <p:nvSpPr>
          <p:cNvPr id="385" name="PlaceHolder 2"/>
          <p:cNvSpPr>
            <a:spLocks noGrp="1"/>
          </p:cNvSpPr>
          <p:nvPr>
            <p:ph type="body"/>
          </p:nvPr>
        </p:nvSpPr>
        <p:spPr>
          <a:xfrm>
            <a:off x="710280" y="4925160"/>
            <a:ext cx="5682600" cy="4029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da-DK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Vi tager blødende mavesår senere… </a:t>
            </a: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Der ses ulcus med arvæv på billede</a:t>
            </a: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notes>
</file>

<file path=ppt/notesSlides/notesSlide1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PlaceHolder 1"/>
          <p:cNvSpPr>
            <a:spLocks noGrp="1"/>
          </p:cNvSpPr>
          <p:nvPr>
            <p:ph type="sldImg"/>
          </p:nvPr>
        </p:nvSpPr>
        <p:spPr>
          <a:xfrm>
            <a:off x="482760" y="1279440"/>
            <a:ext cx="6140160" cy="3454200"/>
          </a:xfrm>
          <a:prstGeom prst="rect">
            <a:avLst/>
          </a:prstGeom>
          <a:ln w="0">
            <a:noFill/>
          </a:ln>
        </p:spPr>
      </p:sp>
      <p:sp>
        <p:nvSpPr>
          <p:cNvPr id="387" name="PlaceHolder 2"/>
          <p:cNvSpPr>
            <a:spLocks noGrp="1"/>
          </p:cNvSpPr>
          <p:nvPr>
            <p:ph type="body"/>
          </p:nvPr>
        </p:nvSpPr>
        <p:spPr>
          <a:xfrm>
            <a:off x="710280" y="4925160"/>
            <a:ext cx="5682600" cy="4029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lnSpc>
                <a:spcPct val="100000"/>
              </a:lnSpc>
              <a:buNone/>
            </a:pPr>
            <a:br>
              <a:rPr sz="2000"/>
            </a:br>
            <a:r>
              <a:rPr b="1" lang="da-DK" sz="2000" strike="noStrike" u="none">
                <a:solidFill>
                  <a:srgbClr val="569cd6"/>
                </a:solidFill>
                <a:effectLst/>
                <a:uFillTx/>
                <a:latin typeface="Consolas"/>
              </a:rPr>
              <a:t>**Hvad skal </a:t>
            </a:r>
            <a:r>
              <a:rPr b="1" lang="en-US" sz="2000" strike="noStrike" u="none">
                <a:solidFill>
                  <a:srgbClr val="569cd6"/>
                </a:solidFill>
                <a:effectLst/>
                <a:uFillTx/>
                <a:latin typeface="Consolas"/>
              </a:rPr>
              <a:t>i fysser </a:t>
            </a:r>
            <a:r>
              <a:rPr b="1" lang="da-DK" sz="2000" strike="noStrike" u="none">
                <a:solidFill>
                  <a:srgbClr val="569cd6"/>
                </a:solidFill>
                <a:effectLst/>
                <a:uFillTx/>
                <a:latin typeface="Consolas"/>
              </a:rPr>
              <a:t>være særligt opmærksom</a:t>
            </a:r>
            <a:r>
              <a:rPr b="1" lang="en-US" sz="2000" strike="noStrike" u="none">
                <a:solidFill>
                  <a:srgbClr val="569cd6"/>
                </a:solidFill>
                <a:effectLst/>
                <a:uFillTx/>
                <a:latin typeface="Consolas"/>
              </a:rPr>
              <a:t>me</a:t>
            </a:r>
            <a:r>
              <a:rPr b="1" lang="da-DK" sz="2000" strike="noStrike" u="none">
                <a:solidFill>
                  <a:srgbClr val="569cd6"/>
                </a:solidFill>
                <a:effectLst/>
                <a:uFillTx/>
                <a:latin typeface="Consolas"/>
              </a:rPr>
              <a:t> på?**</a:t>
            </a: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</a:pPr>
            <a:r>
              <a:rPr b="0" lang="da-DK" sz="2000" strike="noStrike" u="none">
                <a:solidFill>
                  <a:srgbClr val="6796e6"/>
                </a:solidFill>
                <a:effectLst/>
                <a:uFillTx/>
                <a:latin typeface="Consolas"/>
              </a:rPr>
              <a:t>1.</a:t>
            </a:r>
            <a:r>
              <a:rPr b="0" lang="da-DK" sz="2000" strike="noStrike" u="none">
                <a:solidFill>
                  <a:srgbClr val="cccccc"/>
                </a:solidFill>
                <a:effectLst/>
                <a:uFillTx/>
                <a:latin typeface="Consolas"/>
              </a:rPr>
              <a:t> NSAID behandling postoperativt - øger risiko for ulcus markant</a:t>
            </a: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</a:pPr>
            <a:r>
              <a:rPr b="0" lang="da-DK" sz="2000" strike="noStrike" u="none">
                <a:solidFill>
                  <a:srgbClr val="6796e6"/>
                </a:solidFill>
                <a:effectLst/>
                <a:uFillTx/>
                <a:latin typeface="Consolas"/>
              </a:rPr>
              <a:t>2.</a:t>
            </a:r>
            <a:r>
              <a:rPr b="0" lang="da-DK" sz="2000" strike="noStrike" u="none">
                <a:solidFill>
                  <a:srgbClr val="cccccc"/>
                </a:solidFill>
                <a:effectLst/>
                <a:uFillTx/>
                <a:latin typeface="Consolas"/>
              </a:rPr>
              <a:t> Alder &gt;65 år - yderligere risikofaktor</a:t>
            </a: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</a:pPr>
            <a:r>
              <a:rPr b="0" lang="da-DK" sz="2000" strike="noStrike" u="none">
                <a:solidFill>
                  <a:srgbClr val="6796e6"/>
                </a:solidFill>
                <a:effectLst/>
                <a:uFillTx/>
                <a:latin typeface="Consolas"/>
              </a:rPr>
              <a:t>3.</a:t>
            </a:r>
            <a:r>
              <a:rPr b="0" lang="da-DK" sz="2000" strike="noStrike" u="none">
                <a:solidFill>
                  <a:srgbClr val="cccccc"/>
                </a:solidFill>
                <a:effectLst/>
                <a:uFillTx/>
                <a:latin typeface="Consolas"/>
              </a:rPr>
              <a:t> Manglende profylaktisk behandling med PPI?</a:t>
            </a: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</a:pPr>
            <a:br>
              <a:rPr sz="2000"/>
            </a:br>
            <a:r>
              <a:rPr b="1" lang="da-DK" sz="2000" strike="noStrike" u="none">
                <a:solidFill>
                  <a:srgbClr val="569cd6"/>
                </a:solidFill>
                <a:effectLst/>
                <a:uFillTx/>
                <a:latin typeface="Consolas"/>
              </a:rPr>
              <a:t>**Vigtige spørgsmål:**</a:t>
            </a: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</a:pPr>
            <a:r>
              <a:rPr b="0" lang="da-DK" sz="2000" strike="noStrike" u="none">
                <a:solidFill>
                  <a:srgbClr val="6796e6"/>
                </a:solidFill>
                <a:effectLst/>
                <a:uFillTx/>
                <a:latin typeface="Consolas"/>
              </a:rPr>
              <a:t>-</a:t>
            </a:r>
            <a:r>
              <a:rPr b="0" lang="da-DK" sz="2000" strike="noStrike" u="none">
                <a:solidFill>
                  <a:srgbClr val="cccccc"/>
                </a:solidFill>
                <a:effectLst/>
                <a:uFillTx/>
                <a:latin typeface="Consolas"/>
              </a:rPr>
              <a:t> Tager hun fortsat smertestillende medicin? Hvilken type?</a:t>
            </a: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</a:pPr>
            <a:r>
              <a:rPr b="0" lang="da-DK" sz="2000" strike="noStrike" u="none">
                <a:solidFill>
                  <a:srgbClr val="6796e6"/>
                </a:solidFill>
                <a:effectLst/>
                <a:uFillTx/>
                <a:latin typeface="Consolas"/>
              </a:rPr>
              <a:t>-</a:t>
            </a:r>
            <a:r>
              <a:rPr b="0" lang="da-DK" sz="2000" strike="noStrike" u="none">
                <a:solidFill>
                  <a:srgbClr val="cccccc"/>
                </a:solidFill>
                <a:effectLst/>
                <a:uFillTx/>
                <a:latin typeface="Consolas"/>
              </a:rPr>
              <a:t> Har hun mavesmerter? Karakteristika?</a:t>
            </a: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</a:pPr>
            <a:r>
              <a:rPr b="0" lang="da-DK" sz="2000" strike="noStrike" u="none">
                <a:solidFill>
                  <a:srgbClr val="6796e6"/>
                </a:solidFill>
                <a:effectLst/>
                <a:uFillTx/>
                <a:latin typeface="Consolas"/>
              </a:rPr>
              <a:t>-</a:t>
            </a:r>
            <a:r>
              <a:rPr b="0" lang="da-DK" sz="2000" strike="noStrike" u="none">
                <a:solidFill>
                  <a:srgbClr val="cccccc"/>
                </a:solidFill>
                <a:effectLst/>
                <a:uFillTx/>
                <a:latin typeface="Consolas"/>
              </a:rPr>
              <a:t> Har hun andre symptomer? (kvalme, appetitændring)</a:t>
            </a: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</a:pPr>
            <a:r>
              <a:rPr b="0" lang="da-DK" sz="2000" strike="noStrike" u="none">
                <a:solidFill>
                  <a:srgbClr val="6796e6"/>
                </a:solidFill>
                <a:effectLst/>
                <a:uFillTx/>
                <a:latin typeface="Consolas"/>
              </a:rPr>
              <a:t>-</a:t>
            </a:r>
            <a:r>
              <a:rPr b="0" lang="da-DK" sz="2000" strike="noStrike" u="none">
                <a:solidFill>
                  <a:srgbClr val="cccccc"/>
                </a:solidFill>
                <a:effectLst/>
                <a:uFillTx/>
                <a:latin typeface="Consolas"/>
              </a:rPr>
              <a:t> Har hun tegn på komplikationer? (eks. sort afføring)</a:t>
            </a: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</a:pPr>
            <a:br>
              <a:rPr sz="2000"/>
            </a:br>
            <a:r>
              <a:rPr b="1" lang="da-DK" sz="2000" strike="noStrike" u="none">
                <a:solidFill>
                  <a:srgbClr val="569cd6"/>
                </a:solidFill>
                <a:effectLst/>
                <a:uFillTx/>
                <a:latin typeface="Consolas"/>
              </a:rPr>
              <a:t>**Handling:**</a:t>
            </a: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</a:pPr>
            <a:r>
              <a:rPr b="0" lang="da-DK" sz="2000" strike="noStrike" u="none">
                <a:solidFill>
                  <a:srgbClr val="6796e6"/>
                </a:solidFill>
                <a:effectLst/>
                <a:uFillTx/>
                <a:latin typeface="Consolas"/>
              </a:rPr>
              <a:t>1.</a:t>
            </a:r>
            <a:r>
              <a:rPr b="0" lang="da-DK" sz="2000" strike="noStrike" u="none">
                <a:solidFill>
                  <a:srgbClr val="cccccc"/>
                </a:solidFill>
                <a:effectLst/>
                <a:uFillTx/>
                <a:latin typeface="Consolas"/>
              </a:rPr>
              <a:t> Ved mistanke om ulcus: Henvis til egen læge</a:t>
            </a: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</a:pPr>
            <a:r>
              <a:rPr b="0" lang="da-DK" sz="2000" strike="noStrike" u="none">
                <a:solidFill>
                  <a:srgbClr val="6796e6"/>
                </a:solidFill>
                <a:effectLst/>
                <a:uFillTx/>
                <a:latin typeface="Consolas"/>
              </a:rPr>
              <a:t>2.</a:t>
            </a:r>
            <a:r>
              <a:rPr b="0" lang="da-DK" sz="2000" strike="noStrike" u="none">
                <a:solidFill>
                  <a:srgbClr val="cccccc"/>
                </a:solidFill>
                <a:effectLst/>
                <a:uFillTx/>
                <a:latin typeface="Consolas"/>
              </a:rPr>
              <a:t> Ved tegn på komplikationer (sort afføring, svære smerter): Akut lægekontakt</a:t>
            </a: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</a:pPr>
            <a:r>
              <a:rPr b="0" lang="da-DK" sz="2000" strike="noStrike" u="none">
                <a:solidFill>
                  <a:srgbClr val="6796e6"/>
                </a:solidFill>
                <a:effectLst/>
                <a:uFillTx/>
                <a:latin typeface="Consolas"/>
              </a:rPr>
              <a:t>3.</a:t>
            </a:r>
            <a:r>
              <a:rPr b="0" lang="da-DK" sz="2000" strike="noStrike" u="none">
                <a:solidFill>
                  <a:srgbClr val="cccccc"/>
                </a:solidFill>
                <a:effectLst/>
                <a:uFillTx/>
                <a:latin typeface="Consolas"/>
              </a:rPr>
              <a:t> Vurder behov for pause/tilpasning af træning</a:t>
            </a: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</a:pPr>
            <a:r>
              <a:rPr b="0" lang="da-DK" sz="2000" strike="noStrike" u="none">
                <a:solidFill>
                  <a:srgbClr val="6796e6"/>
                </a:solidFill>
                <a:effectLst/>
                <a:uFillTx/>
                <a:latin typeface="Consolas"/>
              </a:rPr>
              <a:t>4.</a:t>
            </a:r>
            <a:r>
              <a:rPr b="0" lang="da-DK" sz="2000" strike="noStrike" u="none">
                <a:solidFill>
                  <a:srgbClr val="cccccc"/>
                </a:solidFill>
                <a:effectLst/>
                <a:uFillTx/>
                <a:latin typeface="Consolas"/>
              </a:rPr>
              <a:t> Diskuter med Birthe om sufficient smertedækning på mere mavevenlig måde</a:t>
            </a: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</a:pP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</a:pP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notes>
</file>

<file path=ppt/notesSlides/notesSlide1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PlaceHolder 1"/>
          <p:cNvSpPr>
            <a:spLocks noGrp="1"/>
          </p:cNvSpPr>
          <p:nvPr>
            <p:ph type="sldImg"/>
          </p:nvPr>
        </p:nvSpPr>
        <p:spPr>
          <a:xfrm>
            <a:off x="482760" y="1279440"/>
            <a:ext cx="6140160" cy="3454200"/>
          </a:xfrm>
          <a:prstGeom prst="rect">
            <a:avLst/>
          </a:prstGeom>
          <a:ln w="0">
            <a:noFill/>
          </a:ln>
        </p:spPr>
      </p:sp>
      <p:sp>
        <p:nvSpPr>
          <p:cNvPr id="389" name="PlaceHolder 2"/>
          <p:cNvSpPr>
            <a:spLocks noGrp="1"/>
          </p:cNvSpPr>
          <p:nvPr>
            <p:ph type="body"/>
          </p:nvPr>
        </p:nvSpPr>
        <p:spPr>
          <a:xfrm>
            <a:off x="710280" y="4925160"/>
            <a:ext cx="5682600" cy="4029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lnSpc>
                <a:spcPct val="100000"/>
              </a:lnSpc>
              <a:buNone/>
            </a:pPr>
            <a:br>
              <a:rPr sz="2000"/>
            </a:br>
            <a:r>
              <a:rPr b="1" lang="da-DK" sz="2000" strike="noStrike" u="none">
                <a:solidFill>
                  <a:srgbClr val="569cd6"/>
                </a:solidFill>
                <a:effectLst/>
                <a:uFillTx/>
                <a:latin typeface="Consolas"/>
              </a:rPr>
              <a:t>**Hvad skal </a:t>
            </a:r>
            <a:r>
              <a:rPr b="1" lang="en-US" sz="2000" strike="noStrike" u="none">
                <a:solidFill>
                  <a:srgbClr val="569cd6"/>
                </a:solidFill>
                <a:effectLst/>
                <a:uFillTx/>
                <a:latin typeface="Consolas"/>
              </a:rPr>
              <a:t>i fysser </a:t>
            </a:r>
            <a:r>
              <a:rPr b="1" lang="da-DK" sz="2000" strike="noStrike" u="none">
                <a:solidFill>
                  <a:srgbClr val="569cd6"/>
                </a:solidFill>
                <a:effectLst/>
                <a:uFillTx/>
                <a:latin typeface="Consolas"/>
              </a:rPr>
              <a:t>være særligt opmærksom</a:t>
            </a:r>
            <a:r>
              <a:rPr b="1" lang="en-US" sz="2000" strike="noStrike" u="none">
                <a:solidFill>
                  <a:srgbClr val="569cd6"/>
                </a:solidFill>
                <a:effectLst/>
                <a:uFillTx/>
                <a:latin typeface="Consolas"/>
              </a:rPr>
              <a:t>me</a:t>
            </a:r>
            <a:r>
              <a:rPr b="1" lang="da-DK" sz="2000" strike="noStrike" u="none">
                <a:solidFill>
                  <a:srgbClr val="569cd6"/>
                </a:solidFill>
                <a:effectLst/>
                <a:uFillTx/>
                <a:latin typeface="Consolas"/>
              </a:rPr>
              <a:t> på?**</a:t>
            </a: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</a:pPr>
            <a:r>
              <a:rPr b="0" lang="da-DK" sz="2000" strike="noStrike" u="none">
                <a:solidFill>
                  <a:srgbClr val="6796e6"/>
                </a:solidFill>
                <a:effectLst/>
                <a:uFillTx/>
                <a:latin typeface="Consolas"/>
              </a:rPr>
              <a:t>1.</a:t>
            </a:r>
            <a:r>
              <a:rPr b="0" lang="da-DK" sz="2000" strike="noStrike" u="none">
                <a:solidFill>
                  <a:srgbClr val="cccccc"/>
                </a:solidFill>
                <a:effectLst/>
                <a:uFillTx/>
                <a:latin typeface="Consolas"/>
              </a:rPr>
              <a:t> NSAID behandling postoperativt - øger risiko for ulcus markant</a:t>
            </a: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</a:pPr>
            <a:r>
              <a:rPr b="0" lang="da-DK" sz="2000" strike="noStrike" u="none">
                <a:solidFill>
                  <a:srgbClr val="6796e6"/>
                </a:solidFill>
                <a:effectLst/>
                <a:uFillTx/>
                <a:latin typeface="Consolas"/>
              </a:rPr>
              <a:t>2.</a:t>
            </a:r>
            <a:r>
              <a:rPr b="0" lang="da-DK" sz="2000" strike="noStrike" u="none">
                <a:solidFill>
                  <a:srgbClr val="cccccc"/>
                </a:solidFill>
                <a:effectLst/>
                <a:uFillTx/>
                <a:latin typeface="Consolas"/>
              </a:rPr>
              <a:t> Alder &gt;65 år - yderligere risikofaktor</a:t>
            </a: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</a:pPr>
            <a:r>
              <a:rPr b="0" lang="da-DK" sz="2000" strike="noStrike" u="none">
                <a:solidFill>
                  <a:srgbClr val="6796e6"/>
                </a:solidFill>
                <a:effectLst/>
                <a:uFillTx/>
                <a:latin typeface="Consolas"/>
              </a:rPr>
              <a:t>3.</a:t>
            </a:r>
            <a:r>
              <a:rPr b="0" lang="da-DK" sz="2000" strike="noStrike" u="none">
                <a:solidFill>
                  <a:srgbClr val="cccccc"/>
                </a:solidFill>
                <a:effectLst/>
                <a:uFillTx/>
                <a:latin typeface="Consolas"/>
              </a:rPr>
              <a:t> Manglende profylaktisk behandling med PPI?</a:t>
            </a: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</a:pPr>
            <a:br>
              <a:rPr sz="2000"/>
            </a:br>
            <a:r>
              <a:rPr b="1" lang="da-DK" sz="2000" strike="noStrike" u="none">
                <a:solidFill>
                  <a:srgbClr val="569cd6"/>
                </a:solidFill>
                <a:effectLst/>
                <a:uFillTx/>
                <a:latin typeface="Consolas"/>
              </a:rPr>
              <a:t>**Vigtige spørgsmål:**</a:t>
            </a: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</a:pPr>
            <a:r>
              <a:rPr b="0" lang="da-DK" sz="2000" strike="noStrike" u="none">
                <a:solidFill>
                  <a:srgbClr val="6796e6"/>
                </a:solidFill>
                <a:effectLst/>
                <a:uFillTx/>
                <a:latin typeface="Consolas"/>
              </a:rPr>
              <a:t>-</a:t>
            </a:r>
            <a:r>
              <a:rPr b="0" lang="da-DK" sz="2000" strike="noStrike" u="none">
                <a:solidFill>
                  <a:srgbClr val="cccccc"/>
                </a:solidFill>
                <a:effectLst/>
                <a:uFillTx/>
                <a:latin typeface="Consolas"/>
              </a:rPr>
              <a:t> Tager hun fortsat smertestillende medicin? Hvilken type?</a:t>
            </a: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</a:pPr>
            <a:r>
              <a:rPr b="0" lang="da-DK" sz="2000" strike="noStrike" u="none">
                <a:solidFill>
                  <a:srgbClr val="6796e6"/>
                </a:solidFill>
                <a:effectLst/>
                <a:uFillTx/>
                <a:latin typeface="Consolas"/>
              </a:rPr>
              <a:t>-</a:t>
            </a:r>
            <a:r>
              <a:rPr b="0" lang="da-DK" sz="2000" strike="noStrike" u="none">
                <a:solidFill>
                  <a:srgbClr val="cccccc"/>
                </a:solidFill>
                <a:effectLst/>
                <a:uFillTx/>
                <a:latin typeface="Consolas"/>
              </a:rPr>
              <a:t> Har hun mavesmerter? Karakteristika?</a:t>
            </a: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</a:pPr>
            <a:r>
              <a:rPr b="0" lang="da-DK" sz="2000" strike="noStrike" u="none">
                <a:solidFill>
                  <a:srgbClr val="6796e6"/>
                </a:solidFill>
                <a:effectLst/>
                <a:uFillTx/>
                <a:latin typeface="Consolas"/>
              </a:rPr>
              <a:t>-</a:t>
            </a:r>
            <a:r>
              <a:rPr b="0" lang="da-DK" sz="2000" strike="noStrike" u="none">
                <a:solidFill>
                  <a:srgbClr val="cccccc"/>
                </a:solidFill>
                <a:effectLst/>
                <a:uFillTx/>
                <a:latin typeface="Consolas"/>
              </a:rPr>
              <a:t> Har hun andre symptomer? (kvalme, appetitændring)</a:t>
            </a: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</a:pPr>
            <a:r>
              <a:rPr b="0" lang="da-DK" sz="2000" strike="noStrike" u="none">
                <a:solidFill>
                  <a:srgbClr val="6796e6"/>
                </a:solidFill>
                <a:effectLst/>
                <a:uFillTx/>
                <a:latin typeface="Consolas"/>
              </a:rPr>
              <a:t>-</a:t>
            </a:r>
            <a:r>
              <a:rPr b="0" lang="da-DK" sz="2000" strike="noStrike" u="none">
                <a:solidFill>
                  <a:srgbClr val="cccccc"/>
                </a:solidFill>
                <a:effectLst/>
                <a:uFillTx/>
                <a:latin typeface="Consolas"/>
              </a:rPr>
              <a:t> Har hun tegn på komplikationer? (eks. sort afføring)</a:t>
            </a: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</a:pPr>
            <a:br>
              <a:rPr sz="2000"/>
            </a:br>
            <a:r>
              <a:rPr b="1" lang="da-DK" sz="2000" strike="noStrike" u="none">
                <a:solidFill>
                  <a:srgbClr val="569cd6"/>
                </a:solidFill>
                <a:effectLst/>
                <a:uFillTx/>
                <a:latin typeface="Consolas"/>
              </a:rPr>
              <a:t>**Handling:**</a:t>
            </a: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</a:pPr>
            <a:r>
              <a:rPr b="0" lang="da-DK" sz="2000" strike="noStrike" u="none">
                <a:solidFill>
                  <a:srgbClr val="6796e6"/>
                </a:solidFill>
                <a:effectLst/>
                <a:uFillTx/>
                <a:latin typeface="Consolas"/>
              </a:rPr>
              <a:t>1.</a:t>
            </a:r>
            <a:r>
              <a:rPr b="0" lang="da-DK" sz="2000" strike="noStrike" u="none">
                <a:solidFill>
                  <a:srgbClr val="cccccc"/>
                </a:solidFill>
                <a:effectLst/>
                <a:uFillTx/>
                <a:latin typeface="Consolas"/>
              </a:rPr>
              <a:t> Ved mistanke om ulcus: Henvis til egen læge</a:t>
            </a: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</a:pPr>
            <a:r>
              <a:rPr b="0" lang="da-DK" sz="2000" strike="noStrike" u="none">
                <a:solidFill>
                  <a:srgbClr val="6796e6"/>
                </a:solidFill>
                <a:effectLst/>
                <a:uFillTx/>
                <a:latin typeface="Consolas"/>
              </a:rPr>
              <a:t>2.</a:t>
            </a:r>
            <a:r>
              <a:rPr b="0" lang="da-DK" sz="2000" strike="noStrike" u="none">
                <a:solidFill>
                  <a:srgbClr val="cccccc"/>
                </a:solidFill>
                <a:effectLst/>
                <a:uFillTx/>
                <a:latin typeface="Consolas"/>
              </a:rPr>
              <a:t> Ved tegn på komplikationer (sort afføring, svære smerter): Akut lægekontakt</a:t>
            </a: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</a:pPr>
            <a:r>
              <a:rPr b="0" lang="da-DK" sz="2000" strike="noStrike" u="none">
                <a:solidFill>
                  <a:srgbClr val="6796e6"/>
                </a:solidFill>
                <a:effectLst/>
                <a:uFillTx/>
                <a:latin typeface="Consolas"/>
              </a:rPr>
              <a:t>3.</a:t>
            </a:r>
            <a:r>
              <a:rPr b="0" lang="da-DK" sz="2000" strike="noStrike" u="none">
                <a:solidFill>
                  <a:srgbClr val="cccccc"/>
                </a:solidFill>
                <a:effectLst/>
                <a:uFillTx/>
                <a:latin typeface="Consolas"/>
              </a:rPr>
              <a:t> Vurder behov for pause/tilpasning af træning</a:t>
            </a: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</a:pPr>
            <a:r>
              <a:rPr b="0" lang="da-DK" sz="2000" strike="noStrike" u="none">
                <a:solidFill>
                  <a:srgbClr val="6796e6"/>
                </a:solidFill>
                <a:effectLst/>
                <a:uFillTx/>
                <a:latin typeface="Consolas"/>
              </a:rPr>
              <a:t>4.</a:t>
            </a:r>
            <a:r>
              <a:rPr b="0" lang="da-DK" sz="2000" strike="noStrike" u="none">
                <a:solidFill>
                  <a:srgbClr val="cccccc"/>
                </a:solidFill>
                <a:effectLst/>
                <a:uFillTx/>
                <a:latin typeface="Consolas"/>
              </a:rPr>
              <a:t> Diskuter med Birthe om sufficient smertedækning på mere mavevenlig måde</a:t>
            </a: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</a:pP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</a:pP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notes>
</file>

<file path=ppt/notesSlides/notesSlide2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PlaceHolder 1"/>
          <p:cNvSpPr>
            <a:spLocks noGrp="1"/>
          </p:cNvSpPr>
          <p:nvPr>
            <p:ph type="sldImg"/>
          </p:nvPr>
        </p:nvSpPr>
        <p:spPr>
          <a:xfrm>
            <a:off x="482760" y="1279440"/>
            <a:ext cx="6140160" cy="3454200"/>
          </a:xfrm>
          <a:prstGeom prst="rect">
            <a:avLst/>
          </a:prstGeom>
          <a:ln w="0">
            <a:noFill/>
          </a:ln>
        </p:spPr>
      </p:sp>
      <p:sp>
        <p:nvSpPr>
          <p:cNvPr id="391" name="PlaceHolder 2"/>
          <p:cNvSpPr>
            <a:spLocks noGrp="1"/>
          </p:cNvSpPr>
          <p:nvPr>
            <p:ph type="body"/>
          </p:nvPr>
        </p:nvSpPr>
        <p:spPr>
          <a:xfrm>
            <a:off x="710280" y="4925160"/>
            <a:ext cx="5682600" cy="4029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lnSpc>
                <a:spcPct val="100000"/>
              </a:lnSpc>
              <a:buNone/>
            </a:pPr>
            <a:r>
              <a:rPr b="0" lang="da-DK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Flere typer laksantia </a:t>
            </a: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</a:pPr>
            <a:r>
              <a:rPr b="0" lang="da-DK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Nogle får fast laksantia (fx ved fast morfika) </a:t>
            </a: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</a:pP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notes>
</file>

<file path=ppt/notesSlides/notesSlide2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PlaceHolder 1"/>
          <p:cNvSpPr>
            <a:spLocks noGrp="1"/>
          </p:cNvSpPr>
          <p:nvPr>
            <p:ph type="sldImg"/>
          </p:nvPr>
        </p:nvSpPr>
        <p:spPr>
          <a:xfrm>
            <a:off x="482760" y="1279440"/>
            <a:ext cx="6140160" cy="3454200"/>
          </a:xfrm>
          <a:prstGeom prst="rect">
            <a:avLst/>
          </a:prstGeom>
          <a:ln w="0">
            <a:noFill/>
          </a:ln>
        </p:spPr>
      </p:sp>
      <p:sp>
        <p:nvSpPr>
          <p:cNvPr id="393" name="PlaceHolder 2"/>
          <p:cNvSpPr>
            <a:spLocks noGrp="1"/>
          </p:cNvSpPr>
          <p:nvPr>
            <p:ph type="body"/>
          </p:nvPr>
        </p:nvSpPr>
        <p:spPr>
          <a:xfrm>
            <a:off x="710280" y="4925160"/>
            <a:ext cx="5682600" cy="4029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lnSpc>
                <a:spcPct val="100000"/>
              </a:lnSpc>
              <a:buNone/>
            </a:pPr>
            <a:r>
              <a:rPr b="0" lang="da-DK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Flere typer laksantia </a:t>
            </a: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</a:pPr>
            <a:r>
              <a:rPr b="0" lang="da-DK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Nogle får fast laksantia (fx ved fast morfika) </a:t>
            </a: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</a:pP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notes>
</file>

<file path=ppt/notesSlides/notesSlide2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PlaceHolder 1"/>
          <p:cNvSpPr>
            <a:spLocks noGrp="1"/>
          </p:cNvSpPr>
          <p:nvPr>
            <p:ph type="sldImg"/>
          </p:nvPr>
        </p:nvSpPr>
        <p:spPr>
          <a:xfrm>
            <a:off x="482760" y="1279440"/>
            <a:ext cx="6140160" cy="3454200"/>
          </a:xfrm>
          <a:prstGeom prst="rect">
            <a:avLst/>
          </a:prstGeom>
          <a:ln w="0">
            <a:noFill/>
          </a:ln>
        </p:spPr>
      </p:sp>
      <p:sp>
        <p:nvSpPr>
          <p:cNvPr id="395" name="PlaceHolder 2"/>
          <p:cNvSpPr>
            <a:spLocks noGrp="1"/>
          </p:cNvSpPr>
          <p:nvPr>
            <p:ph type="body"/>
          </p:nvPr>
        </p:nvSpPr>
        <p:spPr>
          <a:xfrm>
            <a:off x="710280" y="4925160"/>
            <a:ext cx="5682600" cy="4029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lnSpc>
                <a:spcPct val="150000"/>
              </a:lnSpc>
              <a:buNone/>
            </a:pPr>
            <a:r>
              <a:rPr b="0" lang="da-DK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Man må godt spise ost og smør (indeholder lidt eller ingen laktose)</a:t>
            </a: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50000"/>
              </a:lnSpc>
              <a:buNone/>
            </a:pPr>
            <a:r>
              <a:rPr b="0" lang="da-DK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Laktaseholdige kapsler kan købes i håndkøb på apoteker</a:t>
            </a: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</a:pP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96" name="PlaceHolder 3"/>
          <p:cNvSpPr>
            <a:spLocks noGrp="1"/>
          </p:cNvSpPr>
          <p:nvPr>
            <p:ph type="sldNum" idx="61"/>
          </p:nvPr>
        </p:nvSpPr>
        <p:spPr>
          <a:xfrm>
            <a:off x="4024440" y="9721800"/>
            <a:ext cx="3077640" cy="512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buNone/>
            </a:pPr>
            <a:endParaRPr b="0" lang="en-DK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2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PlaceHolder 1"/>
          <p:cNvSpPr>
            <a:spLocks noGrp="1"/>
          </p:cNvSpPr>
          <p:nvPr>
            <p:ph type="sldImg"/>
          </p:nvPr>
        </p:nvSpPr>
        <p:spPr>
          <a:xfrm>
            <a:off x="482760" y="1279440"/>
            <a:ext cx="6140160" cy="3454200"/>
          </a:xfrm>
          <a:prstGeom prst="rect">
            <a:avLst/>
          </a:prstGeom>
          <a:ln w="0">
            <a:noFill/>
          </a:ln>
        </p:spPr>
      </p:sp>
      <p:sp>
        <p:nvSpPr>
          <p:cNvPr id="398" name="PlaceHolder 2"/>
          <p:cNvSpPr>
            <a:spLocks noGrp="1"/>
          </p:cNvSpPr>
          <p:nvPr>
            <p:ph type="body"/>
          </p:nvPr>
        </p:nvSpPr>
        <p:spPr>
          <a:xfrm>
            <a:off x="710280" y="4925160"/>
            <a:ext cx="5682600" cy="4029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n-DK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99" name="PlaceHolder 3"/>
          <p:cNvSpPr>
            <a:spLocks noGrp="1"/>
          </p:cNvSpPr>
          <p:nvPr>
            <p:ph type="sldNum" idx="62"/>
          </p:nvPr>
        </p:nvSpPr>
        <p:spPr>
          <a:xfrm>
            <a:off x="4024440" y="9721800"/>
            <a:ext cx="3077640" cy="512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buNone/>
            </a:pPr>
            <a:endParaRPr b="0" lang="en-DK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2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PlaceHolder 1"/>
          <p:cNvSpPr>
            <a:spLocks noGrp="1"/>
          </p:cNvSpPr>
          <p:nvPr>
            <p:ph type="sldImg"/>
          </p:nvPr>
        </p:nvSpPr>
        <p:spPr>
          <a:xfrm>
            <a:off x="482760" y="1279440"/>
            <a:ext cx="6140160" cy="3454200"/>
          </a:xfrm>
          <a:prstGeom prst="rect">
            <a:avLst/>
          </a:prstGeom>
          <a:ln w="0">
            <a:noFill/>
          </a:ln>
        </p:spPr>
      </p:sp>
      <p:sp>
        <p:nvSpPr>
          <p:cNvPr id="401" name="PlaceHolder 2"/>
          <p:cNvSpPr>
            <a:spLocks noGrp="1"/>
          </p:cNvSpPr>
          <p:nvPr>
            <p:ph type="body"/>
          </p:nvPr>
        </p:nvSpPr>
        <p:spPr>
          <a:xfrm>
            <a:off x="710280" y="4925160"/>
            <a:ext cx="5682600" cy="4029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n-DK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02" name="PlaceHolder 3"/>
          <p:cNvSpPr>
            <a:spLocks noGrp="1"/>
          </p:cNvSpPr>
          <p:nvPr>
            <p:ph type="sldNum" idx="63"/>
          </p:nvPr>
        </p:nvSpPr>
        <p:spPr>
          <a:xfrm>
            <a:off x="4024440" y="9721800"/>
            <a:ext cx="3077640" cy="512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buNone/>
            </a:pPr>
            <a:endParaRPr b="0" lang="en-DK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2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PlaceHolder 1"/>
          <p:cNvSpPr>
            <a:spLocks noGrp="1"/>
          </p:cNvSpPr>
          <p:nvPr>
            <p:ph type="sldImg"/>
          </p:nvPr>
        </p:nvSpPr>
        <p:spPr>
          <a:xfrm>
            <a:off x="482760" y="1279440"/>
            <a:ext cx="6140160" cy="3454200"/>
          </a:xfrm>
          <a:prstGeom prst="rect">
            <a:avLst/>
          </a:prstGeom>
          <a:ln w="0">
            <a:noFill/>
          </a:ln>
        </p:spPr>
      </p:sp>
      <p:sp>
        <p:nvSpPr>
          <p:cNvPr id="404" name="PlaceHolder 2"/>
          <p:cNvSpPr>
            <a:spLocks noGrp="1"/>
          </p:cNvSpPr>
          <p:nvPr>
            <p:ph type="body"/>
          </p:nvPr>
        </p:nvSpPr>
        <p:spPr>
          <a:xfrm>
            <a:off x="710280" y="4925160"/>
            <a:ext cx="5682600" cy="4029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n-DK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05" name="PlaceHolder 3"/>
          <p:cNvSpPr>
            <a:spLocks noGrp="1"/>
          </p:cNvSpPr>
          <p:nvPr>
            <p:ph type="sldNum" idx="64"/>
          </p:nvPr>
        </p:nvSpPr>
        <p:spPr>
          <a:xfrm>
            <a:off x="4024440" y="9721800"/>
            <a:ext cx="3077640" cy="512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buNone/>
            </a:pPr>
            <a:endParaRPr b="0" lang="en-DK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2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PlaceHolder 1"/>
          <p:cNvSpPr>
            <a:spLocks noGrp="1"/>
          </p:cNvSpPr>
          <p:nvPr>
            <p:ph type="sldImg"/>
          </p:nvPr>
        </p:nvSpPr>
        <p:spPr>
          <a:xfrm>
            <a:off x="482760" y="1279440"/>
            <a:ext cx="6140160" cy="3454200"/>
          </a:xfrm>
          <a:prstGeom prst="rect">
            <a:avLst/>
          </a:prstGeom>
          <a:ln w="0">
            <a:noFill/>
          </a:ln>
        </p:spPr>
      </p:sp>
      <p:sp>
        <p:nvSpPr>
          <p:cNvPr id="407" name="PlaceHolder 2"/>
          <p:cNvSpPr>
            <a:spLocks noGrp="1"/>
          </p:cNvSpPr>
          <p:nvPr>
            <p:ph type="body"/>
          </p:nvPr>
        </p:nvSpPr>
        <p:spPr>
          <a:xfrm>
            <a:off x="710280" y="4925160"/>
            <a:ext cx="5682600" cy="4029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n-DK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08" name="PlaceHolder 3"/>
          <p:cNvSpPr>
            <a:spLocks noGrp="1"/>
          </p:cNvSpPr>
          <p:nvPr>
            <p:ph type="sldNum" idx="65"/>
          </p:nvPr>
        </p:nvSpPr>
        <p:spPr>
          <a:xfrm>
            <a:off x="4024440" y="9721800"/>
            <a:ext cx="3077640" cy="512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buNone/>
            </a:pPr>
            <a:endParaRPr b="0" lang="en-DK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PlaceHolder 1"/>
          <p:cNvSpPr>
            <a:spLocks noGrp="1"/>
          </p:cNvSpPr>
          <p:nvPr>
            <p:ph type="sldImg"/>
          </p:nvPr>
        </p:nvSpPr>
        <p:spPr>
          <a:xfrm>
            <a:off x="482760" y="1279440"/>
            <a:ext cx="6140160" cy="3454200"/>
          </a:xfrm>
          <a:prstGeom prst="rect">
            <a:avLst/>
          </a:prstGeom>
          <a:ln w="0">
            <a:noFill/>
          </a:ln>
        </p:spPr>
      </p:sp>
      <p:sp>
        <p:nvSpPr>
          <p:cNvPr id="361" name="PlaceHolder 2"/>
          <p:cNvSpPr>
            <a:spLocks noGrp="1"/>
          </p:cNvSpPr>
          <p:nvPr>
            <p:ph type="body"/>
          </p:nvPr>
        </p:nvSpPr>
        <p:spPr>
          <a:xfrm>
            <a:off x="710280" y="4925160"/>
            <a:ext cx="5682600" cy="4029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lnSpc>
                <a:spcPct val="100000"/>
              </a:lnSpc>
              <a:buNone/>
            </a:pPr>
            <a:r>
              <a:rPr b="0" lang="da-DK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Gennemgå GI systemet på tavle MED de studerende inden vido. Hvad kan de huske. </a:t>
            </a: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</a:pP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da-DK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1. Mundhule</a:t>
            </a: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da-DK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    Funktion: Mekanisk (tygning) og kemisk (spyt-enzymer) nedbrydning af mad.</a:t>
            </a: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da-DK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2. Spiserør (Esophagus)</a:t>
            </a: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da-DK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    Funktion: Transporterer mad til maven via peristaltiske bølger.</a:t>
            </a: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da-DK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3. Mave</a:t>
            </a: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da-DK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    Funktion: Producerer mavesyre og enzymer til nedbrydning af proteiner. Mekanisk blanding til "chymus".</a:t>
            </a: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da-DK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   </a:t>
            </a: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da-DK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4. Tyndtarm (Duodenum, Jejunum, Ileum)</a:t>
            </a: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da-DK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    Funktion: Hovedsted for næringsoptag (via villi). Enzymfra bugspytkirtel og galde fra lever nedbryder fedt/kulhydrater.</a:t>
            </a: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da-DK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 5. Tyktarm (Colon)</a:t>
            </a: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da-DK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    Funktion: Optager vand/elektrolytter og danner afføring.</a:t>
            </a: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da-DK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6. Rectum og Anus</a:t>
            </a: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da-DK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    Funktion: Lagrer og udskiller afføring.</a:t>
            </a: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7. Tilhørende organer</a:t>
            </a: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1360" indent="-17136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da-DK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    Lever: </a:t>
            </a: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628560" indent="-17136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da-DK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Detox</a:t>
            </a: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/metabolisering</a:t>
            </a:r>
            <a:r>
              <a:rPr b="0" lang="da-DK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, produktion af galde og proteiner.</a:t>
            </a: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1360" indent="-17136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da-DK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    Bugspytkirtel: </a:t>
            </a: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628560" indent="-17136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da-DK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Afgiver enzymer og neutraliserer mavesyre.</a:t>
            </a: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 </a:t>
            </a: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085760" indent="-17136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Enzymer til nedbrydelse af makronutrienter: lipase (fedt), amylase(stivelse/sukker) proteaser(proteiner).</a:t>
            </a: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628560" indent="-17136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Basisk=neutralisering af mavesyrer</a:t>
            </a: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1360" indent="-17136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da-DK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    Galdeblære: </a:t>
            </a: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628560" indent="-17136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da-DK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Lagr</a:t>
            </a: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er galde -&gt; tilføres 12fingertarm: </a:t>
            </a: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085760" indent="-17136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emulgering af fedt -&gt; lettere for lipaser at nedbryde fedtet. </a:t>
            </a: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085760" indent="-17136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Basisk = neutraliserer mavesyren. </a:t>
            </a: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085760" indent="-17136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Fjernelse af affaldsstoffer: bilirubin (nedbrudt hemoglobin) og overskudskolesterol.</a:t>
            </a: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1360" indent="-171360">
              <a:lnSpc>
                <a:spcPct val="100000"/>
              </a:lnSpc>
              <a:buNone/>
              <a:tabLst>
                <a:tab algn="l" pos="0"/>
              </a:tabLst>
            </a:pP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1360"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8. </a:t>
            </a:r>
            <a:r>
              <a:rPr b="0" lang="da-DK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Nervesystemets rolle</a:t>
            </a: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1360"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da-DK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    Enterisk nervesystem: "Hjernen i tarmen" styrer peristaltik og sekretion.</a:t>
            </a: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1360" indent="0">
              <a:lnSpc>
                <a:spcPct val="100000"/>
              </a:lnSpc>
              <a:buNone/>
              <a:tabLst>
                <a:tab algn="l" pos="0"/>
              </a:tabLst>
            </a:pP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1360"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da-DK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GI er grundlæggende et langt rør, og kan således ses som værende en del af vores eksterne miljø. Makro og mikronutrienter skal over cellemembraner, før de er en del af vores krop.</a:t>
            </a: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1360"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da-DK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Hvorfor er tyndtarmen så lang og konvulutet</a:t>
            </a: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/snørklet</a:t>
            </a:r>
            <a:r>
              <a:rPr b="0" lang="da-DK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 -&gt; kæmpe overfladeareal til absorption (specielt da tyndtarmen er er fyldt med vili, der yderligere øger arealet)</a:t>
            </a: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1360" indent="0">
              <a:lnSpc>
                <a:spcPct val="100000"/>
              </a:lnSpc>
              <a:buNone/>
              <a:tabLst>
                <a:tab algn="l" pos="0"/>
              </a:tabLst>
            </a:pP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1360"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da-DK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Tyndtarmens overfladeareal er omkring 200-300 m² pga. folder, villi og mikrovilli</a:t>
            </a: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1360"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da-DK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Tyktarmen producerer 0,5-2 liter gas i døgnet</a:t>
            </a: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1360"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da-DK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Mave-tarm-kanalen indeholder ca. 100 billioner bakterier - 10 gange flere end kroppens celler. ”Vi” består altså mere af bakterier, end af vores egne celler. Tilsammen udgør de en integreret superorganisme. PS 1 billion = 1000 milliarder</a:t>
            </a: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1360"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da-DK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Der er flere nerveceller i tarmen end i rygmarven (det enteriske nervesystem kaldes ofte "den anden hjerne")</a:t>
            </a: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1360" indent="0">
              <a:lnSpc>
                <a:spcPct val="100000"/>
              </a:lnSpc>
              <a:buNone/>
              <a:tabLst>
                <a:tab algn="l" pos="0"/>
              </a:tabLst>
            </a:pP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1360" indent="0">
              <a:lnSpc>
                <a:spcPct val="100000"/>
              </a:lnSpc>
              <a:buNone/>
              <a:tabLst>
                <a:tab algn="l" pos="0"/>
              </a:tabLst>
            </a:pP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1360" indent="0">
              <a:lnSpc>
                <a:spcPct val="100000"/>
              </a:lnSpc>
              <a:buNone/>
              <a:tabLst>
                <a:tab algn="l" pos="0"/>
              </a:tabLst>
            </a:pP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notes>
</file>

<file path=ppt/notesSlides/notesSlide3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PlaceHolder 1"/>
          <p:cNvSpPr>
            <a:spLocks noGrp="1"/>
          </p:cNvSpPr>
          <p:nvPr>
            <p:ph type="sldImg"/>
          </p:nvPr>
        </p:nvSpPr>
        <p:spPr>
          <a:xfrm>
            <a:off x="482760" y="1279440"/>
            <a:ext cx="6140160" cy="3454200"/>
          </a:xfrm>
          <a:prstGeom prst="rect">
            <a:avLst/>
          </a:prstGeom>
          <a:ln w="0">
            <a:noFill/>
          </a:ln>
        </p:spPr>
      </p:sp>
      <p:sp>
        <p:nvSpPr>
          <p:cNvPr id="410" name="PlaceHolder 2"/>
          <p:cNvSpPr>
            <a:spLocks noGrp="1"/>
          </p:cNvSpPr>
          <p:nvPr>
            <p:ph type="body"/>
          </p:nvPr>
        </p:nvSpPr>
        <p:spPr>
          <a:xfrm>
            <a:off x="710280" y="4925160"/>
            <a:ext cx="5682600" cy="4029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n-DK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11" name="PlaceHolder 3"/>
          <p:cNvSpPr>
            <a:spLocks noGrp="1"/>
          </p:cNvSpPr>
          <p:nvPr>
            <p:ph type="sldNum" idx="66"/>
          </p:nvPr>
        </p:nvSpPr>
        <p:spPr>
          <a:xfrm>
            <a:off x="4024440" y="9721800"/>
            <a:ext cx="3077640" cy="512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buNone/>
            </a:pPr>
            <a:endParaRPr b="0" lang="en-DK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3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PlaceHolder 1"/>
          <p:cNvSpPr>
            <a:spLocks noGrp="1"/>
          </p:cNvSpPr>
          <p:nvPr>
            <p:ph type="sldImg"/>
          </p:nvPr>
        </p:nvSpPr>
        <p:spPr>
          <a:xfrm>
            <a:off x="482760" y="1279440"/>
            <a:ext cx="6140160" cy="3454200"/>
          </a:xfrm>
          <a:prstGeom prst="rect">
            <a:avLst/>
          </a:prstGeom>
          <a:ln w="0">
            <a:noFill/>
          </a:ln>
        </p:spPr>
      </p:sp>
      <p:sp>
        <p:nvSpPr>
          <p:cNvPr id="413" name="PlaceHolder 2"/>
          <p:cNvSpPr>
            <a:spLocks noGrp="1"/>
          </p:cNvSpPr>
          <p:nvPr>
            <p:ph type="body"/>
          </p:nvPr>
        </p:nvSpPr>
        <p:spPr>
          <a:xfrm>
            <a:off x="710280" y="4925160"/>
            <a:ext cx="5682600" cy="4029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lnSpc>
                <a:spcPct val="100000"/>
              </a:lnSpc>
              <a:buNone/>
            </a:pPr>
            <a:r>
              <a:rPr b="0" lang="da-DK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Man kan også forsøge forskellige diæter – fx antiinflammatorisk kost. </a:t>
            </a: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</a:pPr>
            <a:r>
              <a:rPr b="0" lang="da-DK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Alkohol og rygning bør undgås </a:t>
            </a: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</a:pPr>
            <a:r>
              <a:rPr b="0" lang="da-DK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De kan også få manifestationer uden for tarmsystemet som fx sår i huden eller ulcerationer i tandkød. Artiritis, øjenbetændelse, leversygdomme (galdesten, kolangitis, øget risiko for blodpropper </a:t>
            </a: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</a:pP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14" name="PlaceHolder 3"/>
          <p:cNvSpPr>
            <a:spLocks noGrp="1"/>
          </p:cNvSpPr>
          <p:nvPr>
            <p:ph type="sldNum" idx="67"/>
          </p:nvPr>
        </p:nvSpPr>
        <p:spPr>
          <a:xfrm>
            <a:off x="4024440" y="9721800"/>
            <a:ext cx="3077640" cy="512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buNone/>
            </a:pPr>
            <a:endParaRPr b="0" lang="en-DK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3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PlaceHolder 1"/>
          <p:cNvSpPr>
            <a:spLocks noGrp="1"/>
          </p:cNvSpPr>
          <p:nvPr>
            <p:ph type="sldImg"/>
          </p:nvPr>
        </p:nvSpPr>
        <p:spPr>
          <a:xfrm>
            <a:off x="482760" y="1279440"/>
            <a:ext cx="6140160" cy="3454200"/>
          </a:xfrm>
          <a:prstGeom prst="rect">
            <a:avLst/>
          </a:prstGeom>
          <a:ln w="0">
            <a:noFill/>
          </a:ln>
        </p:spPr>
      </p:sp>
      <p:sp>
        <p:nvSpPr>
          <p:cNvPr id="416" name="PlaceHolder 2"/>
          <p:cNvSpPr>
            <a:spLocks noGrp="1"/>
          </p:cNvSpPr>
          <p:nvPr>
            <p:ph type="body"/>
          </p:nvPr>
        </p:nvSpPr>
        <p:spPr>
          <a:xfrm>
            <a:off x="710280" y="4925160"/>
            <a:ext cx="5682600" cy="4029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lnSpc>
                <a:spcPct val="100000"/>
              </a:lnSpc>
              <a:buNone/>
            </a:pPr>
            <a:r>
              <a:rPr b="0" lang="da-DK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Er i med på forskellen mellem infektion og inflammation? </a:t>
            </a: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17" name="PlaceHolder 3"/>
          <p:cNvSpPr>
            <a:spLocks noGrp="1"/>
          </p:cNvSpPr>
          <p:nvPr>
            <p:ph type="sldNum" idx="68"/>
          </p:nvPr>
        </p:nvSpPr>
        <p:spPr>
          <a:xfrm>
            <a:off x="4024440" y="9721800"/>
            <a:ext cx="3077640" cy="512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buNone/>
            </a:pPr>
            <a:endParaRPr b="0" lang="en-DK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3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PlaceHolder 1"/>
          <p:cNvSpPr>
            <a:spLocks noGrp="1"/>
          </p:cNvSpPr>
          <p:nvPr>
            <p:ph type="sldImg"/>
          </p:nvPr>
        </p:nvSpPr>
        <p:spPr>
          <a:xfrm>
            <a:off x="482760" y="1279440"/>
            <a:ext cx="6140160" cy="3454200"/>
          </a:xfrm>
          <a:prstGeom prst="rect">
            <a:avLst/>
          </a:prstGeom>
          <a:ln w="0">
            <a:noFill/>
          </a:ln>
        </p:spPr>
      </p:sp>
      <p:sp>
        <p:nvSpPr>
          <p:cNvPr id="419" name="PlaceHolder 2"/>
          <p:cNvSpPr>
            <a:spLocks noGrp="1"/>
          </p:cNvSpPr>
          <p:nvPr>
            <p:ph type="body"/>
          </p:nvPr>
        </p:nvSpPr>
        <p:spPr>
          <a:xfrm>
            <a:off x="710280" y="4925160"/>
            <a:ext cx="5682600" cy="4029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n-DK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20" name="PlaceHolder 3"/>
          <p:cNvSpPr>
            <a:spLocks noGrp="1"/>
          </p:cNvSpPr>
          <p:nvPr>
            <p:ph type="sldNum" idx="69"/>
          </p:nvPr>
        </p:nvSpPr>
        <p:spPr>
          <a:xfrm>
            <a:off x="4024440" y="9721800"/>
            <a:ext cx="3077640" cy="512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buNone/>
            </a:pPr>
            <a:endParaRPr b="0" lang="en-DK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3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PlaceHolder 1"/>
          <p:cNvSpPr>
            <a:spLocks noGrp="1"/>
          </p:cNvSpPr>
          <p:nvPr>
            <p:ph type="sldImg"/>
          </p:nvPr>
        </p:nvSpPr>
        <p:spPr>
          <a:xfrm>
            <a:off x="482760" y="1279440"/>
            <a:ext cx="6140160" cy="3454200"/>
          </a:xfrm>
          <a:prstGeom prst="rect">
            <a:avLst/>
          </a:prstGeom>
          <a:ln w="0">
            <a:noFill/>
          </a:ln>
        </p:spPr>
      </p:sp>
      <p:sp>
        <p:nvSpPr>
          <p:cNvPr id="422" name="PlaceHolder 2"/>
          <p:cNvSpPr>
            <a:spLocks noGrp="1"/>
          </p:cNvSpPr>
          <p:nvPr>
            <p:ph type="body"/>
          </p:nvPr>
        </p:nvSpPr>
        <p:spPr>
          <a:xfrm>
            <a:off x="710280" y="4925160"/>
            <a:ext cx="5682600" cy="4029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n-DK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23" name="PlaceHolder 3"/>
          <p:cNvSpPr>
            <a:spLocks noGrp="1"/>
          </p:cNvSpPr>
          <p:nvPr>
            <p:ph type="sldNum" idx="70"/>
          </p:nvPr>
        </p:nvSpPr>
        <p:spPr>
          <a:xfrm>
            <a:off x="4024440" y="9721800"/>
            <a:ext cx="3077640" cy="512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buNone/>
            </a:pPr>
            <a:endParaRPr b="0" lang="en-DK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3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PlaceHolder 1"/>
          <p:cNvSpPr>
            <a:spLocks noGrp="1"/>
          </p:cNvSpPr>
          <p:nvPr>
            <p:ph type="sldImg"/>
          </p:nvPr>
        </p:nvSpPr>
        <p:spPr>
          <a:xfrm>
            <a:off x="482760" y="1279440"/>
            <a:ext cx="6140160" cy="3454200"/>
          </a:xfrm>
          <a:prstGeom prst="rect">
            <a:avLst/>
          </a:prstGeom>
          <a:ln w="0">
            <a:noFill/>
          </a:ln>
        </p:spPr>
      </p:sp>
      <p:sp>
        <p:nvSpPr>
          <p:cNvPr id="425" name="PlaceHolder 2"/>
          <p:cNvSpPr>
            <a:spLocks noGrp="1"/>
          </p:cNvSpPr>
          <p:nvPr>
            <p:ph type="body"/>
          </p:nvPr>
        </p:nvSpPr>
        <p:spPr>
          <a:xfrm>
            <a:off x="710280" y="4925160"/>
            <a:ext cx="5682600" cy="4029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lnSpc>
                <a:spcPct val="100000"/>
              </a:lnSpc>
              <a:buNone/>
            </a:pPr>
            <a:r>
              <a:rPr b="0" lang="da-DK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Obs forskel på divertikler og diverticulitis ! </a:t>
            </a: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26" name="PlaceHolder 3"/>
          <p:cNvSpPr>
            <a:spLocks noGrp="1"/>
          </p:cNvSpPr>
          <p:nvPr>
            <p:ph type="sldNum" idx="71"/>
          </p:nvPr>
        </p:nvSpPr>
        <p:spPr>
          <a:xfrm>
            <a:off x="4024440" y="9721800"/>
            <a:ext cx="3077640" cy="512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buNone/>
            </a:pPr>
            <a:endParaRPr b="0" lang="en-DK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3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PlaceHolder 1"/>
          <p:cNvSpPr>
            <a:spLocks noGrp="1"/>
          </p:cNvSpPr>
          <p:nvPr>
            <p:ph type="sldImg"/>
          </p:nvPr>
        </p:nvSpPr>
        <p:spPr>
          <a:xfrm>
            <a:off x="482760" y="1279440"/>
            <a:ext cx="6140160" cy="3454200"/>
          </a:xfrm>
          <a:prstGeom prst="rect">
            <a:avLst/>
          </a:prstGeom>
          <a:ln w="0">
            <a:noFill/>
          </a:ln>
        </p:spPr>
      </p:sp>
      <p:sp>
        <p:nvSpPr>
          <p:cNvPr id="428" name="PlaceHolder 2"/>
          <p:cNvSpPr>
            <a:spLocks noGrp="1"/>
          </p:cNvSpPr>
          <p:nvPr>
            <p:ph type="body"/>
          </p:nvPr>
        </p:nvSpPr>
        <p:spPr>
          <a:xfrm>
            <a:off x="710280" y="4925160"/>
            <a:ext cx="5682600" cy="4029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lnSpc>
                <a:spcPct val="100000"/>
              </a:lnSpc>
              <a:buNone/>
            </a:pPr>
            <a:r>
              <a:rPr b="0" lang="da-DK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Hvis det kan reponeres = ikke akut </a:t>
            </a: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</a:pPr>
            <a:r>
              <a:rPr b="0" lang="da-DK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Inguinalhernie skal undersøges gennem inguinalkanalen </a:t>
            </a: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</a:pPr>
            <a:r>
              <a:rPr b="0" lang="da-DK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Evt. nævn rectusdiastase </a:t>
            </a: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29" name="PlaceHolder 3"/>
          <p:cNvSpPr>
            <a:spLocks noGrp="1"/>
          </p:cNvSpPr>
          <p:nvPr>
            <p:ph type="sldNum" idx="72"/>
          </p:nvPr>
        </p:nvSpPr>
        <p:spPr>
          <a:xfrm>
            <a:off x="4024440" y="9721800"/>
            <a:ext cx="3077640" cy="512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buNone/>
            </a:pPr>
            <a:endParaRPr b="0" lang="en-DK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3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PlaceHolder 1"/>
          <p:cNvSpPr>
            <a:spLocks noGrp="1"/>
          </p:cNvSpPr>
          <p:nvPr>
            <p:ph type="sldImg"/>
          </p:nvPr>
        </p:nvSpPr>
        <p:spPr>
          <a:xfrm>
            <a:off x="482760" y="1279440"/>
            <a:ext cx="6140160" cy="3454200"/>
          </a:xfrm>
          <a:prstGeom prst="rect">
            <a:avLst/>
          </a:prstGeom>
          <a:ln w="0">
            <a:noFill/>
          </a:ln>
        </p:spPr>
      </p:sp>
      <p:sp>
        <p:nvSpPr>
          <p:cNvPr id="431" name="PlaceHolder 2"/>
          <p:cNvSpPr>
            <a:spLocks noGrp="1"/>
          </p:cNvSpPr>
          <p:nvPr>
            <p:ph type="body"/>
          </p:nvPr>
        </p:nvSpPr>
        <p:spPr>
          <a:xfrm>
            <a:off x="710280" y="4925160"/>
            <a:ext cx="5682600" cy="4029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n-DK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32" name="PlaceHolder 3"/>
          <p:cNvSpPr>
            <a:spLocks noGrp="1"/>
          </p:cNvSpPr>
          <p:nvPr>
            <p:ph type="sldNum" idx="73"/>
          </p:nvPr>
        </p:nvSpPr>
        <p:spPr>
          <a:xfrm>
            <a:off x="4024440" y="9721800"/>
            <a:ext cx="3077640" cy="512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buNone/>
            </a:pPr>
            <a:endParaRPr b="0" lang="en-DK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PlaceHolder 1"/>
          <p:cNvSpPr>
            <a:spLocks noGrp="1"/>
          </p:cNvSpPr>
          <p:nvPr>
            <p:ph type="sldImg"/>
          </p:nvPr>
        </p:nvSpPr>
        <p:spPr>
          <a:xfrm>
            <a:off x="482760" y="1279440"/>
            <a:ext cx="6140160" cy="3454200"/>
          </a:xfrm>
          <a:prstGeom prst="rect">
            <a:avLst/>
          </a:prstGeom>
          <a:ln w="0">
            <a:noFill/>
          </a:ln>
        </p:spPr>
      </p:sp>
      <p:sp>
        <p:nvSpPr>
          <p:cNvPr id="363" name="PlaceHolder 2"/>
          <p:cNvSpPr>
            <a:spLocks noGrp="1"/>
          </p:cNvSpPr>
          <p:nvPr>
            <p:ph type="body"/>
          </p:nvPr>
        </p:nvSpPr>
        <p:spPr>
          <a:xfrm>
            <a:off x="710280" y="4925160"/>
            <a:ext cx="5682600" cy="4029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lnSpc>
                <a:spcPct val="100000"/>
              </a:lnSpc>
              <a:buNone/>
            </a:pPr>
            <a:r>
              <a:rPr b="0" lang="da-DK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Gennemgå GI systemet på tavle MED de studerende inden vido. Hvad kan de huske. </a:t>
            </a: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</a:pP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</a:pPr>
            <a:r>
              <a:rPr b="0" lang="da-DK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GI er grundlæggende et langt rør, og kan således ses som værende en del af vores eksterne miljø. Makro og mikronutrienter skal over cellemembraner, før de er en del af vores krop.</a:t>
            </a: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</a:pPr>
            <a:r>
              <a:rPr b="0" lang="da-DK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Hvorfor er tyndtarmen så lang og konvulutet</a:t>
            </a: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/snørklet</a:t>
            </a:r>
            <a:r>
              <a:rPr b="0" lang="da-DK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 -&gt; kæmpe overfladeareal til absorption (specielt da tyndtarmen er er fyldt med vili, der yderligere øger arealet)</a:t>
            </a: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</a:pP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</a:pPr>
            <a:r>
              <a:rPr b="0" lang="da-DK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Tyndtarmens overfladeareal er omkring 200-300 m² pga. folder, villi og mikrovilli</a:t>
            </a: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</a:pPr>
            <a:r>
              <a:rPr b="0" lang="da-DK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Tyktarmen producerer 0,5-2 liter gas i døgnet</a:t>
            </a: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</a:pPr>
            <a:r>
              <a:rPr b="0" lang="da-DK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Mave-tarm-kanalen indeholder ca. 100 billioner bakterier - 10 gange flere end kroppens celler. ”Vi” består altså mere af bakterier, end af vores egne celler. Tilsammen udgør de en integreret superorganisme. PS 1 billion = 1000 milliarder</a:t>
            </a: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</a:pPr>
            <a:r>
              <a:rPr b="0" lang="da-DK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Der er flere nerveceller i tarmen end i rygmarven (det enteriske nervesystem kaldes ofte "den anden hjerne")</a:t>
            </a: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</a:pP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</a:pP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The small intestine is a tubular structure around 6 to 7 m long, that begins at the duodenum, and ends at the ileum.</a:t>
            </a: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</a:pP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Its mucosal area in an adult human is about 30 m2 (320 sq ft). Helander, Herbert F.; Fändriks, Lars (2014-06-01). "Surface area of the digestive tract - revisited". Scandinavian Journal of Gastroenterology. 49 (6): 681–689. doi:10.3109/00365521.2014.898326. </a:t>
            </a: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</a:pP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The combination of the circular folds, the villi, and the microvilli increases the absorptive area of the mucosa about 600-fold, making a total area of about 250 m2 (2,700 sq ft) for the entire small intestine. Hall, John (2011). Guyton and Hall textbook of medical physiology (Twelfth ed.). Saunders/Elsevier. p. 794. ISBN 9781416045748.</a:t>
            </a: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</a:pP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Dansk gennemsnitligt parcelhus er 140 m² jf google</a:t>
            </a: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notes>
</file>

<file path=ppt/notesSlides/notesSlide4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PlaceHolder 1"/>
          <p:cNvSpPr>
            <a:spLocks noGrp="1"/>
          </p:cNvSpPr>
          <p:nvPr>
            <p:ph type="sldImg"/>
          </p:nvPr>
        </p:nvSpPr>
        <p:spPr>
          <a:xfrm>
            <a:off x="482760" y="1279440"/>
            <a:ext cx="6140160" cy="3454200"/>
          </a:xfrm>
          <a:prstGeom prst="rect">
            <a:avLst/>
          </a:prstGeom>
          <a:ln w="0">
            <a:noFill/>
          </a:ln>
        </p:spPr>
      </p:sp>
      <p:sp>
        <p:nvSpPr>
          <p:cNvPr id="434" name="PlaceHolder 2"/>
          <p:cNvSpPr>
            <a:spLocks noGrp="1"/>
          </p:cNvSpPr>
          <p:nvPr>
            <p:ph type="body"/>
          </p:nvPr>
        </p:nvSpPr>
        <p:spPr>
          <a:xfrm>
            <a:off x="710280" y="4925160"/>
            <a:ext cx="5682600" cy="4029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lnSpc>
                <a:spcPct val="100000"/>
              </a:lnSpc>
              <a:buNone/>
            </a:pPr>
            <a:r>
              <a:rPr b="0" lang="da-DK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Alarmsymptom = blod i afføring – dog med forbehold! Det er oftest bare hæmorider </a:t>
            </a:r>
            <a:r>
              <a:rPr b="0" lang="da-DK" sz="2000" strike="noStrike" u="none">
                <a:solidFill>
                  <a:srgbClr val="000000"/>
                </a:solidFill>
                <a:effectLst/>
                <a:uFillTx/>
                <a:latin typeface="Wingdings"/>
              </a:rPr>
              <a:t></a:t>
            </a:r>
            <a:r>
              <a:rPr b="0" lang="da-DK" sz="20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 </a:t>
            </a: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</a:pPr>
            <a:r>
              <a:rPr b="0" lang="da-DK" sz="20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Søg læge for vurdering… </a:t>
            </a: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35" name="PlaceHolder 3"/>
          <p:cNvSpPr>
            <a:spLocks noGrp="1"/>
          </p:cNvSpPr>
          <p:nvPr>
            <p:ph type="sldNum" idx="74"/>
          </p:nvPr>
        </p:nvSpPr>
        <p:spPr>
          <a:xfrm>
            <a:off x="4024440" y="9721800"/>
            <a:ext cx="3077640" cy="512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buNone/>
            </a:pPr>
            <a:endParaRPr b="0" lang="en-DK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4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PlaceHolder 1"/>
          <p:cNvSpPr>
            <a:spLocks noGrp="1"/>
          </p:cNvSpPr>
          <p:nvPr>
            <p:ph type="sldImg"/>
          </p:nvPr>
        </p:nvSpPr>
        <p:spPr>
          <a:xfrm>
            <a:off x="482760" y="1279440"/>
            <a:ext cx="6140160" cy="3454200"/>
          </a:xfrm>
          <a:prstGeom prst="rect">
            <a:avLst/>
          </a:prstGeom>
          <a:ln w="0">
            <a:noFill/>
          </a:ln>
        </p:spPr>
      </p:sp>
      <p:sp>
        <p:nvSpPr>
          <p:cNvPr id="437" name="PlaceHolder 2"/>
          <p:cNvSpPr>
            <a:spLocks noGrp="1"/>
          </p:cNvSpPr>
          <p:nvPr>
            <p:ph type="body"/>
          </p:nvPr>
        </p:nvSpPr>
        <p:spPr>
          <a:xfrm>
            <a:off x="710280" y="4925160"/>
            <a:ext cx="5682600" cy="4029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lnSpc>
                <a:spcPct val="100000"/>
              </a:lnSpc>
              <a:buNone/>
            </a:pPr>
            <a:r>
              <a:rPr b="0" lang="da-DK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Hyppigste årsag til frisk blødning per rectum </a:t>
            </a: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38" name="PlaceHolder 3"/>
          <p:cNvSpPr>
            <a:spLocks noGrp="1"/>
          </p:cNvSpPr>
          <p:nvPr>
            <p:ph type="sldNum" idx="75"/>
          </p:nvPr>
        </p:nvSpPr>
        <p:spPr>
          <a:xfrm>
            <a:off x="4024440" y="9721800"/>
            <a:ext cx="3077640" cy="512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buNone/>
            </a:pPr>
            <a:endParaRPr b="0" lang="en-DK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4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PlaceHolder 1"/>
          <p:cNvSpPr>
            <a:spLocks noGrp="1"/>
          </p:cNvSpPr>
          <p:nvPr>
            <p:ph type="sldImg"/>
          </p:nvPr>
        </p:nvSpPr>
        <p:spPr>
          <a:xfrm>
            <a:off x="482760" y="1279440"/>
            <a:ext cx="6140160" cy="3454200"/>
          </a:xfrm>
          <a:prstGeom prst="rect">
            <a:avLst/>
          </a:prstGeom>
          <a:ln w="0">
            <a:noFill/>
          </a:ln>
        </p:spPr>
      </p:sp>
      <p:sp>
        <p:nvSpPr>
          <p:cNvPr id="440" name="PlaceHolder 2"/>
          <p:cNvSpPr>
            <a:spLocks noGrp="1"/>
          </p:cNvSpPr>
          <p:nvPr>
            <p:ph type="body"/>
          </p:nvPr>
        </p:nvSpPr>
        <p:spPr>
          <a:xfrm>
            <a:off x="710280" y="4925160"/>
            <a:ext cx="5682600" cy="4029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n-DK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41" name="PlaceHolder 3"/>
          <p:cNvSpPr>
            <a:spLocks noGrp="1"/>
          </p:cNvSpPr>
          <p:nvPr>
            <p:ph type="sldNum" idx="76"/>
          </p:nvPr>
        </p:nvSpPr>
        <p:spPr>
          <a:xfrm>
            <a:off x="4024440" y="9721800"/>
            <a:ext cx="3077640" cy="512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buNone/>
            </a:pPr>
            <a:endParaRPr b="0" lang="en-DK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4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PlaceHolder 1"/>
          <p:cNvSpPr>
            <a:spLocks noGrp="1"/>
          </p:cNvSpPr>
          <p:nvPr>
            <p:ph type="sldImg"/>
          </p:nvPr>
        </p:nvSpPr>
        <p:spPr>
          <a:xfrm>
            <a:off x="482760" y="1279440"/>
            <a:ext cx="6140160" cy="3454200"/>
          </a:xfrm>
          <a:prstGeom prst="rect">
            <a:avLst/>
          </a:prstGeom>
          <a:ln w="0">
            <a:noFill/>
          </a:ln>
        </p:spPr>
      </p:sp>
      <p:sp>
        <p:nvSpPr>
          <p:cNvPr id="443" name="PlaceHolder 2"/>
          <p:cNvSpPr>
            <a:spLocks noGrp="1"/>
          </p:cNvSpPr>
          <p:nvPr>
            <p:ph type="body"/>
          </p:nvPr>
        </p:nvSpPr>
        <p:spPr>
          <a:xfrm>
            <a:off x="710280" y="4925160"/>
            <a:ext cx="5682600" cy="4029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lnSpc>
                <a:spcPct val="100000"/>
              </a:lnSpc>
              <a:buNone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Billede af invasiv coloractal cancer fra wikipedia/gastrointestinal_cancer</a:t>
            </a: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notes>
</file>

<file path=ppt/notesSlides/notesSlide4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PlaceHolder 1"/>
          <p:cNvSpPr>
            <a:spLocks noGrp="1"/>
          </p:cNvSpPr>
          <p:nvPr>
            <p:ph type="sldImg"/>
          </p:nvPr>
        </p:nvSpPr>
        <p:spPr>
          <a:xfrm>
            <a:off x="482760" y="1279440"/>
            <a:ext cx="6140160" cy="3454200"/>
          </a:xfrm>
          <a:prstGeom prst="rect">
            <a:avLst/>
          </a:prstGeom>
          <a:ln w="0">
            <a:noFill/>
          </a:ln>
        </p:spPr>
      </p:sp>
      <p:sp>
        <p:nvSpPr>
          <p:cNvPr id="445" name="PlaceHolder 2"/>
          <p:cNvSpPr>
            <a:spLocks noGrp="1"/>
          </p:cNvSpPr>
          <p:nvPr>
            <p:ph type="body"/>
          </p:nvPr>
        </p:nvSpPr>
        <p:spPr>
          <a:xfrm>
            <a:off x="710280" y="4925160"/>
            <a:ext cx="5682600" cy="4029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lnSpc>
                <a:spcPct val="100000"/>
              </a:lnSpc>
              <a:buNone/>
            </a:pPr>
            <a:r>
              <a:rPr b="0" lang="da-DK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Hvis der kan opereres, så gør man det… </a:t>
            </a: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</a:pPr>
            <a:r>
              <a:rPr b="0" lang="da-DK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Ca. 500 tilfælde årligt </a:t>
            </a: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46" name="PlaceHolder 3"/>
          <p:cNvSpPr>
            <a:spLocks noGrp="1"/>
          </p:cNvSpPr>
          <p:nvPr>
            <p:ph type="sldNum" idx="77"/>
          </p:nvPr>
        </p:nvSpPr>
        <p:spPr>
          <a:xfrm>
            <a:off x="4024440" y="9721800"/>
            <a:ext cx="3077640" cy="512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buNone/>
            </a:pPr>
            <a:endParaRPr b="0" lang="en-DK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4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PlaceHolder 1"/>
          <p:cNvSpPr>
            <a:spLocks noGrp="1"/>
          </p:cNvSpPr>
          <p:nvPr>
            <p:ph type="sldImg"/>
          </p:nvPr>
        </p:nvSpPr>
        <p:spPr>
          <a:xfrm>
            <a:off x="482760" y="1279440"/>
            <a:ext cx="6140160" cy="3454200"/>
          </a:xfrm>
          <a:prstGeom prst="rect">
            <a:avLst/>
          </a:prstGeom>
          <a:ln w="0">
            <a:noFill/>
          </a:ln>
        </p:spPr>
      </p:sp>
      <p:sp>
        <p:nvSpPr>
          <p:cNvPr id="448" name="PlaceHolder 2"/>
          <p:cNvSpPr>
            <a:spLocks noGrp="1"/>
          </p:cNvSpPr>
          <p:nvPr>
            <p:ph type="body"/>
          </p:nvPr>
        </p:nvSpPr>
        <p:spPr>
          <a:xfrm>
            <a:off x="710280" y="4925160"/>
            <a:ext cx="5682600" cy="4029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lnSpc>
                <a:spcPct val="100000"/>
              </a:lnSpc>
              <a:buNone/>
            </a:pPr>
            <a:r>
              <a:rPr b="0" lang="da-DK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Skal vi lige repetere B-symptomerne? Dem skal i kunne. </a:t>
            </a: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49" name="PlaceHolder 3"/>
          <p:cNvSpPr>
            <a:spLocks noGrp="1"/>
          </p:cNvSpPr>
          <p:nvPr>
            <p:ph type="sldNum" idx="78"/>
          </p:nvPr>
        </p:nvSpPr>
        <p:spPr>
          <a:xfrm>
            <a:off x="4024440" y="9721800"/>
            <a:ext cx="3077640" cy="512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buNone/>
            </a:pPr>
            <a:endParaRPr b="0" lang="en-DK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4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PlaceHolder 1"/>
          <p:cNvSpPr>
            <a:spLocks noGrp="1"/>
          </p:cNvSpPr>
          <p:nvPr>
            <p:ph type="sldImg"/>
          </p:nvPr>
        </p:nvSpPr>
        <p:spPr>
          <a:xfrm>
            <a:off x="482760" y="1279440"/>
            <a:ext cx="6140160" cy="3454200"/>
          </a:xfrm>
          <a:prstGeom prst="rect">
            <a:avLst/>
          </a:prstGeom>
          <a:ln w="0">
            <a:noFill/>
          </a:ln>
        </p:spPr>
      </p:sp>
      <p:sp>
        <p:nvSpPr>
          <p:cNvPr id="451" name="PlaceHolder 2"/>
          <p:cNvSpPr>
            <a:spLocks noGrp="1"/>
          </p:cNvSpPr>
          <p:nvPr>
            <p:ph type="body"/>
          </p:nvPr>
        </p:nvSpPr>
        <p:spPr>
          <a:xfrm>
            <a:off x="710280" y="4925160"/>
            <a:ext cx="5682600" cy="4029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lnSpc>
                <a:spcPct val="100000"/>
              </a:lnSpc>
              <a:buNone/>
            </a:pPr>
            <a:r>
              <a:rPr b="0" lang="da-DK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Generelt altid OP hvis muligt og canceren ikke er spredt</a:t>
            </a: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52" name="PlaceHolder 3"/>
          <p:cNvSpPr>
            <a:spLocks noGrp="1"/>
          </p:cNvSpPr>
          <p:nvPr>
            <p:ph type="sldNum" idx="79"/>
          </p:nvPr>
        </p:nvSpPr>
        <p:spPr>
          <a:xfrm>
            <a:off x="4024440" y="9721800"/>
            <a:ext cx="3077640" cy="512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buNone/>
            </a:pPr>
            <a:endParaRPr b="0" lang="en-DK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4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PlaceHolder 1"/>
          <p:cNvSpPr>
            <a:spLocks noGrp="1"/>
          </p:cNvSpPr>
          <p:nvPr>
            <p:ph type="sldImg"/>
          </p:nvPr>
        </p:nvSpPr>
        <p:spPr>
          <a:xfrm>
            <a:off x="482760" y="1279440"/>
            <a:ext cx="6140160" cy="3454200"/>
          </a:xfrm>
          <a:prstGeom prst="rect">
            <a:avLst/>
          </a:prstGeom>
          <a:ln w="0">
            <a:noFill/>
          </a:ln>
        </p:spPr>
      </p:sp>
      <p:sp>
        <p:nvSpPr>
          <p:cNvPr id="454" name="PlaceHolder 2"/>
          <p:cNvSpPr>
            <a:spLocks noGrp="1"/>
          </p:cNvSpPr>
          <p:nvPr>
            <p:ph type="body"/>
          </p:nvPr>
        </p:nvSpPr>
        <p:spPr>
          <a:xfrm>
            <a:off x="710280" y="4925160"/>
            <a:ext cx="5682600" cy="4029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n-DK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55" name="PlaceHolder 3"/>
          <p:cNvSpPr>
            <a:spLocks noGrp="1"/>
          </p:cNvSpPr>
          <p:nvPr>
            <p:ph type="sldNum" idx="80"/>
          </p:nvPr>
        </p:nvSpPr>
        <p:spPr>
          <a:xfrm>
            <a:off x="4024440" y="9721800"/>
            <a:ext cx="3077640" cy="512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buNone/>
            </a:pPr>
            <a:endParaRPr b="0" lang="en-DK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4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PlaceHolder 1"/>
          <p:cNvSpPr>
            <a:spLocks noGrp="1"/>
          </p:cNvSpPr>
          <p:nvPr>
            <p:ph type="sldImg"/>
          </p:nvPr>
        </p:nvSpPr>
        <p:spPr>
          <a:xfrm>
            <a:off x="482760" y="1279440"/>
            <a:ext cx="6140160" cy="3454200"/>
          </a:xfrm>
          <a:prstGeom prst="rect">
            <a:avLst/>
          </a:prstGeom>
          <a:ln w="0">
            <a:noFill/>
          </a:ln>
        </p:spPr>
      </p:sp>
      <p:sp>
        <p:nvSpPr>
          <p:cNvPr id="457" name="PlaceHolder 2"/>
          <p:cNvSpPr>
            <a:spLocks noGrp="1"/>
          </p:cNvSpPr>
          <p:nvPr>
            <p:ph type="body"/>
          </p:nvPr>
        </p:nvSpPr>
        <p:spPr>
          <a:xfrm>
            <a:off x="710280" y="4925160"/>
            <a:ext cx="5682600" cy="4029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lnSpc>
                <a:spcPct val="100000"/>
              </a:lnSpc>
              <a:buNone/>
            </a:pPr>
            <a:r>
              <a:rPr b="0" lang="da-DK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Obs på uspecifikke symp. hos ældre! Screen med B-symptomer. </a:t>
            </a: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58" name="PlaceHolder 3"/>
          <p:cNvSpPr>
            <a:spLocks noGrp="1"/>
          </p:cNvSpPr>
          <p:nvPr>
            <p:ph type="sldNum" idx="81"/>
          </p:nvPr>
        </p:nvSpPr>
        <p:spPr>
          <a:xfrm>
            <a:off x="4024440" y="9721800"/>
            <a:ext cx="3077640" cy="512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buNone/>
            </a:pPr>
            <a:endParaRPr b="0" lang="en-DK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5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PlaceHolder 1"/>
          <p:cNvSpPr>
            <a:spLocks noGrp="1"/>
          </p:cNvSpPr>
          <p:nvPr>
            <p:ph type="sldImg"/>
          </p:nvPr>
        </p:nvSpPr>
        <p:spPr>
          <a:xfrm>
            <a:off x="482760" y="1279440"/>
            <a:ext cx="6140160" cy="3454200"/>
          </a:xfrm>
          <a:prstGeom prst="rect">
            <a:avLst/>
          </a:prstGeom>
          <a:ln w="0">
            <a:noFill/>
          </a:ln>
        </p:spPr>
      </p:sp>
      <p:sp>
        <p:nvSpPr>
          <p:cNvPr id="460" name="PlaceHolder 2"/>
          <p:cNvSpPr>
            <a:spLocks noGrp="1"/>
          </p:cNvSpPr>
          <p:nvPr>
            <p:ph type="body"/>
          </p:nvPr>
        </p:nvSpPr>
        <p:spPr>
          <a:xfrm>
            <a:off x="710280" y="4925160"/>
            <a:ext cx="5682600" cy="4029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n-DK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61" name="PlaceHolder 3"/>
          <p:cNvSpPr>
            <a:spLocks noGrp="1"/>
          </p:cNvSpPr>
          <p:nvPr>
            <p:ph type="sldNum" idx="82"/>
          </p:nvPr>
        </p:nvSpPr>
        <p:spPr>
          <a:xfrm>
            <a:off x="4024440" y="9721800"/>
            <a:ext cx="3077640" cy="512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buNone/>
            </a:pPr>
            <a:endParaRPr b="0" lang="en-DK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5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PlaceHolder 1"/>
          <p:cNvSpPr>
            <a:spLocks noGrp="1"/>
          </p:cNvSpPr>
          <p:nvPr>
            <p:ph type="sldImg"/>
          </p:nvPr>
        </p:nvSpPr>
        <p:spPr>
          <a:xfrm>
            <a:off x="482760" y="1279440"/>
            <a:ext cx="6140160" cy="3454200"/>
          </a:xfrm>
          <a:prstGeom prst="rect">
            <a:avLst/>
          </a:prstGeom>
          <a:ln w="0">
            <a:noFill/>
          </a:ln>
        </p:spPr>
      </p:sp>
      <p:sp>
        <p:nvSpPr>
          <p:cNvPr id="463" name="PlaceHolder 2"/>
          <p:cNvSpPr>
            <a:spLocks noGrp="1"/>
          </p:cNvSpPr>
          <p:nvPr>
            <p:ph type="body"/>
          </p:nvPr>
        </p:nvSpPr>
        <p:spPr>
          <a:xfrm>
            <a:off x="710280" y="4925160"/>
            <a:ext cx="5682600" cy="4029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lnSpc>
                <a:spcPct val="100000"/>
              </a:lnSpc>
              <a:buNone/>
            </a:pPr>
            <a:r>
              <a:rPr b="0" lang="da-DK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Fortæl om case fra FAM med nedsat AT og tarmiskæmi </a:t>
            </a: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64" name="PlaceHolder 3"/>
          <p:cNvSpPr>
            <a:spLocks noGrp="1"/>
          </p:cNvSpPr>
          <p:nvPr>
            <p:ph type="sldNum" idx="83"/>
          </p:nvPr>
        </p:nvSpPr>
        <p:spPr>
          <a:xfrm>
            <a:off x="4024440" y="9721800"/>
            <a:ext cx="3077640" cy="512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buNone/>
            </a:pPr>
            <a:endParaRPr b="0" lang="en-DK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5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PlaceHolder 1"/>
          <p:cNvSpPr>
            <a:spLocks noGrp="1"/>
          </p:cNvSpPr>
          <p:nvPr>
            <p:ph type="sldImg"/>
          </p:nvPr>
        </p:nvSpPr>
        <p:spPr>
          <a:xfrm>
            <a:off x="482760" y="1279440"/>
            <a:ext cx="6140160" cy="3454200"/>
          </a:xfrm>
          <a:prstGeom prst="rect">
            <a:avLst/>
          </a:prstGeom>
          <a:ln w="0">
            <a:noFill/>
          </a:ln>
        </p:spPr>
      </p:sp>
      <p:sp>
        <p:nvSpPr>
          <p:cNvPr id="466" name="PlaceHolder 2"/>
          <p:cNvSpPr>
            <a:spLocks noGrp="1"/>
          </p:cNvSpPr>
          <p:nvPr>
            <p:ph type="body"/>
          </p:nvPr>
        </p:nvSpPr>
        <p:spPr>
          <a:xfrm>
            <a:off x="710280" y="4925160"/>
            <a:ext cx="5682600" cy="4029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lnSpc>
                <a:spcPct val="100000"/>
              </a:lnSpc>
              <a:buNone/>
            </a:pPr>
            <a:r>
              <a:rPr b="0" lang="da-DK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Det må i godt have en forståelse for… </a:t>
            </a: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67" name="PlaceHolder 3"/>
          <p:cNvSpPr>
            <a:spLocks noGrp="1"/>
          </p:cNvSpPr>
          <p:nvPr>
            <p:ph type="sldNum" idx="84"/>
          </p:nvPr>
        </p:nvSpPr>
        <p:spPr>
          <a:xfrm>
            <a:off x="4024440" y="9721800"/>
            <a:ext cx="3077640" cy="512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buNone/>
            </a:pPr>
            <a:endParaRPr b="0" lang="en-DK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5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PlaceHolder 1"/>
          <p:cNvSpPr>
            <a:spLocks noGrp="1"/>
          </p:cNvSpPr>
          <p:nvPr>
            <p:ph type="sldImg"/>
          </p:nvPr>
        </p:nvSpPr>
        <p:spPr>
          <a:xfrm>
            <a:off x="482760" y="1279440"/>
            <a:ext cx="6140160" cy="3454200"/>
          </a:xfrm>
          <a:prstGeom prst="rect">
            <a:avLst/>
          </a:prstGeom>
          <a:ln w="0">
            <a:noFill/>
          </a:ln>
        </p:spPr>
      </p:sp>
      <p:sp>
        <p:nvSpPr>
          <p:cNvPr id="469" name="PlaceHolder 2"/>
          <p:cNvSpPr>
            <a:spLocks noGrp="1"/>
          </p:cNvSpPr>
          <p:nvPr>
            <p:ph type="body"/>
          </p:nvPr>
        </p:nvSpPr>
        <p:spPr>
          <a:xfrm>
            <a:off x="710280" y="4925160"/>
            <a:ext cx="5682600" cy="4029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n-DK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70" name="PlaceHolder 3"/>
          <p:cNvSpPr>
            <a:spLocks noGrp="1"/>
          </p:cNvSpPr>
          <p:nvPr>
            <p:ph type="sldNum" idx="85"/>
          </p:nvPr>
        </p:nvSpPr>
        <p:spPr>
          <a:xfrm>
            <a:off x="4024440" y="9721800"/>
            <a:ext cx="3077640" cy="512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buNone/>
            </a:pPr>
            <a:endParaRPr b="0" lang="en-DK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PlaceHolder 1"/>
          <p:cNvSpPr>
            <a:spLocks noGrp="1"/>
          </p:cNvSpPr>
          <p:nvPr>
            <p:ph type="sldImg"/>
          </p:nvPr>
        </p:nvSpPr>
        <p:spPr>
          <a:xfrm>
            <a:off x="482760" y="1279440"/>
            <a:ext cx="6140160" cy="3454200"/>
          </a:xfrm>
          <a:prstGeom prst="rect">
            <a:avLst/>
          </a:prstGeom>
          <a:ln w="0">
            <a:noFill/>
          </a:ln>
        </p:spPr>
      </p:sp>
      <p:sp>
        <p:nvSpPr>
          <p:cNvPr id="365" name="PlaceHolder 2"/>
          <p:cNvSpPr>
            <a:spLocks noGrp="1"/>
          </p:cNvSpPr>
          <p:nvPr>
            <p:ph type="body"/>
          </p:nvPr>
        </p:nvSpPr>
        <p:spPr>
          <a:xfrm>
            <a:off x="710280" y="4925160"/>
            <a:ext cx="5682600" cy="4029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lnSpc>
                <a:spcPct val="100000"/>
              </a:lnSpc>
              <a:buNone/>
            </a:pPr>
            <a:r>
              <a:rPr b="0" lang="da-DK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Kan skyldes mange forskellige sygdomme. </a:t>
            </a: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</a:pPr>
            <a:r>
              <a:rPr b="0" lang="da-DK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Hyppigt symptom</a:t>
            </a: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kompleks</a:t>
            </a:r>
            <a:r>
              <a:rPr b="0" lang="da-DK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.</a:t>
            </a: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</a:pPr>
            <a:r>
              <a:rPr b="0" lang="da-DK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Oftest ufarligt</a:t>
            </a: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</a:pP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</a:pPr>
            <a:r>
              <a:rPr b="0" lang="da-DK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Vedvarende eller recidiverende smerter eller ubehag, der er lokaliseret til midt i øvre del af abdomen (epigastriet)</a:t>
            </a: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u</a:t>
            </a:r>
            <a:r>
              <a:rPr b="0" lang="da-DK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behaget eller smerterne kan ledsages af tidlig mæthedsfølelse, oppustethed, kvalme, opkastninger, sure opstød og halsbrand</a:t>
            </a: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</a:pPr>
            <a:r>
              <a:rPr b="0" lang="da-DK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Når sure opstød og halsbrand er hovedgenen, klassificeres tilstanden som gastroøsofageal reflukssygdom </a:t>
            </a: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</a:pP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notes>
</file>

<file path=ppt/notesSlides/notesSlide6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PlaceHolder 1"/>
          <p:cNvSpPr>
            <a:spLocks noGrp="1"/>
          </p:cNvSpPr>
          <p:nvPr>
            <p:ph type="sldImg"/>
          </p:nvPr>
        </p:nvSpPr>
        <p:spPr>
          <a:xfrm>
            <a:off x="482760" y="1279440"/>
            <a:ext cx="6140160" cy="3454200"/>
          </a:xfrm>
          <a:prstGeom prst="rect">
            <a:avLst/>
          </a:prstGeom>
          <a:ln w="0">
            <a:noFill/>
          </a:ln>
        </p:spPr>
      </p:sp>
      <p:sp>
        <p:nvSpPr>
          <p:cNvPr id="472" name="PlaceHolder 2"/>
          <p:cNvSpPr>
            <a:spLocks noGrp="1"/>
          </p:cNvSpPr>
          <p:nvPr>
            <p:ph type="body"/>
          </p:nvPr>
        </p:nvSpPr>
        <p:spPr>
          <a:xfrm>
            <a:off x="710280" y="4925160"/>
            <a:ext cx="5682600" cy="4029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lnSpc>
                <a:spcPct val="100000"/>
              </a:lnSpc>
              <a:buNone/>
            </a:pPr>
            <a:r>
              <a:rPr b="0" lang="da-DK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Det kan være meget svært at stabilisere blødning fra varice – har i set variceblødning fra ben? </a:t>
            </a: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</a:pPr>
            <a:r>
              <a:rPr b="0" lang="da-DK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Forestil jer en større varice hvor man ikke kan komprimere – det pisser bare ud… </a:t>
            </a: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73" name="PlaceHolder 3"/>
          <p:cNvSpPr>
            <a:spLocks noGrp="1"/>
          </p:cNvSpPr>
          <p:nvPr>
            <p:ph type="sldNum" idx="86"/>
          </p:nvPr>
        </p:nvSpPr>
        <p:spPr>
          <a:xfrm>
            <a:off x="4024440" y="9721800"/>
            <a:ext cx="3077640" cy="512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buNone/>
            </a:pPr>
            <a:endParaRPr b="0" lang="en-DK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6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PlaceHolder 1"/>
          <p:cNvSpPr>
            <a:spLocks noGrp="1"/>
          </p:cNvSpPr>
          <p:nvPr>
            <p:ph type="sldImg"/>
          </p:nvPr>
        </p:nvSpPr>
        <p:spPr>
          <a:xfrm>
            <a:off x="482760" y="1279440"/>
            <a:ext cx="6140160" cy="3454200"/>
          </a:xfrm>
          <a:prstGeom prst="rect">
            <a:avLst/>
          </a:prstGeom>
          <a:ln w="0">
            <a:noFill/>
          </a:ln>
        </p:spPr>
      </p:sp>
      <p:sp>
        <p:nvSpPr>
          <p:cNvPr id="475" name="PlaceHolder 2"/>
          <p:cNvSpPr>
            <a:spLocks noGrp="1"/>
          </p:cNvSpPr>
          <p:nvPr>
            <p:ph type="body"/>
          </p:nvPr>
        </p:nvSpPr>
        <p:spPr>
          <a:xfrm>
            <a:off x="710280" y="4925160"/>
            <a:ext cx="5682600" cy="4029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lnSpc>
                <a:spcPct val="100000"/>
              </a:lnSpc>
              <a:buNone/>
            </a:pPr>
            <a:r>
              <a:rPr b="0" lang="da-DK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Vi snakker om cirrose næste gang </a:t>
            </a:r>
            <a:r>
              <a:rPr b="0" lang="da-DK" sz="2000" strike="noStrike" u="none">
                <a:solidFill>
                  <a:srgbClr val="000000"/>
                </a:solidFill>
                <a:effectLst/>
                <a:uFillTx/>
                <a:latin typeface="Wingdings"/>
              </a:rPr>
              <a:t></a:t>
            </a:r>
            <a:r>
              <a:rPr b="0" lang="da-DK" sz="20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 </a:t>
            </a: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76" name="PlaceHolder 3"/>
          <p:cNvSpPr>
            <a:spLocks noGrp="1"/>
          </p:cNvSpPr>
          <p:nvPr>
            <p:ph type="sldNum" idx="87"/>
          </p:nvPr>
        </p:nvSpPr>
        <p:spPr>
          <a:xfrm>
            <a:off x="4024440" y="9721800"/>
            <a:ext cx="3077640" cy="512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buNone/>
            </a:pPr>
            <a:endParaRPr b="0" lang="en-DK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PlaceHolder 1"/>
          <p:cNvSpPr>
            <a:spLocks noGrp="1"/>
          </p:cNvSpPr>
          <p:nvPr>
            <p:ph type="sldImg"/>
          </p:nvPr>
        </p:nvSpPr>
        <p:spPr>
          <a:xfrm>
            <a:off x="482760" y="1279440"/>
            <a:ext cx="6140160" cy="3454200"/>
          </a:xfrm>
          <a:prstGeom prst="rect">
            <a:avLst/>
          </a:prstGeom>
          <a:ln w="0">
            <a:noFill/>
          </a:ln>
        </p:spPr>
      </p:sp>
      <p:sp>
        <p:nvSpPr>
          <p:cNvPr id="367" name="PlaceHolder 2"/>
          <p:cNvSpPr>
            <a:spLocks noGrp="1"/>
          </p:cNvSpPr>
          <p:nvPr>
            <p:ph type="body"/>
          </p:nvPr>
        </p:nvSpPr>
        <p:spPr>
          <a:xfrm>
            <a:off x="710280" y="4925160"/>
            <a:ext cx="5682600" cy="4029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lnSpc>
                <a:spcPct val="100000"/>
              </a:lnSpc>
              <a:buNone/>
            </a:pPr>
            <a:r>
              <a:rPr b="0" lang="da-DK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Kan skyldes mange forskellige sygdomme. </a:t>
            </a: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</a:pPr>
            <a:r>
              <a:rPr b="0" lang="da-DK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Hyppigt symptom</a:t>
            </a: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kompleks</a:t>
            </a:r>
            <a:r>
              <a:rPr b="0" lang="da-DK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.</a:t>
            </a: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</a:pPr>
            <a:r>
              <a:rPr b="0" lang="da-DK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Oftest ufarligt</a:t>
            </a: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</a:pP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</a:pPr>
            <a:r>
              <a:rPr b="0" lang="da-DK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Vedvarende eller recidiverende smerter eller ubehag, der er lokaliseret til midt i øvre del af abdomen (epigastriet)</a:t>
            </a: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u</a:t>
            </a:r>
            <a:r>
              <a:rPr b="0" lang="da-DK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behaget eller smerterne kan ledsages af tidlig mæthedsfølelse, oppustethed, kvalme, opkastninger, sure opstød og halsbrand</a:t>
            </a: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</a:pPr>
            <a:r>
              <a:rPr b="0" lang="da-DK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Når sure opstød og halsbrand er hovedgenen, klassificeres tilstanden som gastroøsofageal reflukssygdom </a:t>
            </a: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</a:pP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PlaceHolder 1"/>
          <p:cNvSpPr>
            <a:spLocks noGrp="1"/>
          </p:cNvSpPr>
          <p:nvPr>
            <p:ph type="sldImg"/>
          </p:nvPr>
        </p:nvSpPr>
        <p:spPr>
          <a:xfrm>
            <a:off x="482760" y="1279440"/>
            <a:ext cx="6140160" cy="3454200"/>
          </a:xfrm>
          <a:prstGeom prst="rect">
            <a:avLst/>
          </a:prstGeom>
          <a:ln w="0">
            <a:noFill/>
          </a:ln>
        </p:spPr>
      </p:sp>
      <p:sp>
        <p:nvSpPr>
          <p:cNvPr id="369" name="PlaceHolder 2"/>
          <p:cNvSpPr>
            <a:spLocks noGrp="1"/>
          </p:cNvSpPr>
          <p:nvPr>
            <p:ph type="body"/>
          </p:nvPr>
        </p:nvSpPr>
        <p:spPr>
          <a:xfrm>
            <a:off x="710280" y="4925160"/>
            <a:ext cx="5682600" cy="4029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lnSpc>
                <a:spcPct val="100000"/>
              </a:lnSpc>
              <a:buNone/>
            </a:pPr>
            <a:r>
              <a:rPr b="0" lang="da-DK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Fordi det er uspeficikt symptom! Kan dække over mange ting. Risiko for alvorlig sygdom stiger med alder. </a:t>
            </a: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PlaceHolder 1"/>
          <p:cNvSpPr>
            <a:spLocks noGrp="1"/>
          </p:cNvSpPr>
          <p:nvPr>
            <p:ph type="sldImg"/>
          </p:nvPr>
        </p:nvSpPr>
        <p:spPr>
          <a:xfrm>
            <a:off x="482760" y="1279440"/>
            <a:ext cx="6140160" cy="3454200"/>
          </a:xfrm>
          <a:prstGeom prst="rect">
            <a:avLst/>
          </a:prstGeom>
          <a:ln w="0">
            <a:noFill/>
          </a:ln>
        </p:spPr>
      </p:sp>
      <p:sp>
        <p:nvSpPr>
          <p:cNvPr id="371" name="PlaceHolder 2"/>
          <p:cNvSpPr>
            <a:spLocks noGrp="1"/>
          </p:cNvSpPr>
          <p:nvPr>
            <p:ph type="body"/>
          </p:nvPr>
        </p:nvSpPr>
        <p:spPr>
          <a:xfrm>
            <a:off x="710280" y="4925160"/>
            <a:ext cx="5682600" cy="4029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lnSpc>
                <a:spcPct val="100000"/>
              </a:lnSpc>
              <a:buNone/>
            </a:pPr>
            <a:r>
              <a:rPr b="0" lang="da-DK" sz="2000" strike="noStrike" u="none">
                <a:solidFill>
                  <a:srgbClr val="6796e6"/>
                </a:solidFill>
                <a:effectLst/>
                <a:uFillTx/>
                <a:latin typeface="Consolas"/>
              </a:rPr>
              <a:t>1.</a:t>
            </a:r>
            <a:r>
              <a:rPr b="0" lang="da-DK" sz="2000" strike="noStrike" u="none">
                <a:solidFill>
                  <a:srgbClr val="cccccc"/>
                </a:solidFill>
                <a:effectLst/>
                <a:uFillTx/>
                <a:latin typeface="Consolas"/>
              </a:rPr>
              <a:t> </a:t>
            </a:r>
            <a:r>
              <a:rPr b="1" lang="da-DK" sz="2000" strike="noStrike" u="none">
                <a:solidFill>
                  <a:srgbClr val="569cd6"/>
                </a:solidFill>
                <a:effectLst/>
                <a:uFillTx/>
                <a:latin typeface="Consolas"/>
              </a:rPr>
              <a:t>Normal beskyttelse mod refluks</a:t>
            </a:r>
            <a:r>
              <a:rPr b="0" lang="da-DK" sz="2000" strike="noStrike" u="none">
                <a:solidFill>
                  <a:srgbClr val="cccccc"/>
                </a:solidFill>
                <a:effectLst/>
                <a:uFillTx/>
                <a:latin typeface="Consolas"/>
              </a:rPr>
              <a:t>   </a:t>
            </a: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</a:pPr>
            <a:r>
              <a:rPr b="0" lang="da-DK" sz="2000" strike="noStrike" u="none">
                <a:solidFill>
                  <a:srgbClr val="6796e6"/>
                </a:solidFill>
                <a:effectLst/>
                <a:uFillTx/>
                <a:latin typeface="Consolas"/>
              </a:rPr>
              <a:t>-</a:t>
            </a:r>
            <a:r>
              <a:rPr b="0" lang="da-DK" sz="2000" strike="noStrike" u="none">
                <a:solidFill>
                  <a:srgbClr val="cccccc"/>
                </a:solidFill>
                <a:effectLst/>
                <a:uFillTx/>
                <a:latin typeface="Consolas"/>
              </a:rPr>
              <a:t> Nedre øsofagus sphincter (LES)</a:t>
            </a: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</a:pPr>
            <a:r>
              <a:rPr b="0" lang="da-DK" sz="2000" strike="noStrike" u="none">
                <a:solidFill>
                  <a:srgbClr val="cccccc"/>
                </a:solidFill>
                <a:effectLst/>
                <a:uFillTx/>
                <a:latin typeface="Consolas"/>
              </a:rPr>
              <a:t>     </a:t>
            </a:r>
            <a:r>
              <a:rPr b="0" lang="da-DK" sz="2000" strike="noStrike" u="none">
                <a:solidFill>
                  <a:srgbClr val="6796e6"/>
                </a:solidFill>
                <a:effectLst/>
                <a:uFillTx/>
                <a:latin typeface="Consolas"/>
              </a:rPr>
              <a:t>-</a:t>
            </a:r>
            <a:r>
              <a:rPr b="0" lang="da-DK" sz="2000" strike="noStrike" u="none">
                <a:solidFill>
                  <a:srgbClr val="cccccc"/>
                </a:solidFill>
                <a:effectLst/>
                <a:uFillTx/>
                <a:latin typeface="Consolas"/>
              </a:rPr>
              <a:t> Hviletonus 10-30 mmHg</a:t>
            </a: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</a:pPr>
            <a:r>
              <a:rPr b="0" lang="da-DK" sz="2000" strike="noStrike" u="none">
                <a:solidFill>
                  <a:srgbClr val="cccccc"/>
                </a:solidFill>
                <a:effectLst/>
                <a:uFillTx/>
                <a:latin typeface="Consolas"/>
              </a:rPr>
              <a:t>     </a:t>
            </a:r>
            <a:r>
              <a:rPr b="0" lang="da-DK" sz="2000" strike="noStrike" u="none">
                <a:solidFill>
                  <a:srgbClr val="6796e6"/>
                </a:solidFill>
                <a:effectLst/>
                <a:uFillTx/>
                <a:latin typeface="Consolas"/>
              </a:rPr>
              <a:t>-</a:t>
            </a:r>
            <a:r>
              <a:rPr b="0" lang="da-DK" sz="2000" strike="noStrike" u="none">
                <a:solidFill>
                  <a:srgbClr val="cccccc"/>
                </a:solidFill>
                <a:effectLst/>
                <a:uFillTx/>
                <a:latin typeface="Consolas"/>
              </a:rPr>
              <a:t> Relaxerer ved synkning</a:t>
            </a: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</a:pPr>
            <a:r>
              <a:rPr b="0" lang="da-DK" sz="2000" strike="noStrike" u="none">
                <a:solidFill>
                  <a:srgbClr val="cccccc"/>
                </a:solidFill>
                <a:effectLst/>
                <a:uFillTx/>
                <a:latin typeface="Consolas"/>
              </a:rPr>
              <a:t>     </a:t>
            </a:r>
            <a:r>
              <a:rPr b="0" lang="da-DK" sz="2000" strike="noStrike" u="none">
                <a:solidFill>
                  <a:srgbClr val="6796e6"/>
                </a:solidFill>
                <a:effectLst/>
                <a:uFillTx/>
                <a:latin typeface="Consolas"/>
              </a:rPr>
              <a:t>-</a:t>
            </a:r>
            <a:r>
              <a:rPr b="0" lang="da-DK" sz="2000" strike="noStrike" u="none">
                <a:solidFill>
                  <a:srgbClr val="cccccc"/>
                </a:solidFill>
                <a:effectLst/>
                <a:uFillTx/>
                <a:latin typeface="Consolas"/>
              </a:rPr>
              <a:t> Kontraherer efter passage af fødebolus</a:t>
            </a: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</a:pPr>
            <a:r>
              <a:rPr b="0" lang="da-DK" sz="2000" strike="noStrike" u="none">
                <a:solidFill>
                  <a:srgbClr val="cccccc"/>
                </a:solidFill>
                <a:effectLst/>
                <a:uFillTx/>
                <a:latin typeface="Consolas"/>
              </a:rPr>
              <a:t>   </a:t>
            </a:r>
            <a:r>
              <a:rPr b="0" lang="da-DK" sz="2000" strike="noStrike" u="none">
                <a:solidFill>
                  <a:srgbClr val="6796e6"/>
                </a:solidFill>
                <a:effectLst/>
                <a:uFillTx/>
                <a:latin typeface="Consolas"/>
              </a:rPr>
              <a:t>-</a:t>
            </a:r>
            <a:r>
              <a:rPr b="0" lang="da-DK" sz="2000" strike="noStrike" u="none">
                <a:solidFill>
                  <a:srgbClr val="cccccc"/>
                </a:solidFill>
                <a:effectLst/>
                <a:uFillTx/>
                <a:latin typeface="Consolas"/>
              </a:rPr>
              <a:t> Diafragmas klemmeeffekt</a:t>
            </a: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</a:pPr>
            <a:r>
              <a:rPr b="0" lang="da-DK" sz="2000" strike="noStrike" u="none">
                <a:solidFill>
                  <a:srgbClr val="cccccc"/>
                </a:solidFill>
                <a:effectLst/>
                <a:uFillTx/>
                <a:latin typeface="Consolas"/>
              </a:rPr>
              <a:t>   </a:t>
            </a:r>
            <a:r>
              <a:rPr b="0" lang="da-DK" sz="2000" strike="noStrike" u="none">
                <a:solidFill>
                  <a:srgbClr val="6796e6"/>
                </a:solidFill>
                <a:effectLst/>
                <a:uFillTx/>
                <a:latin typeface="Consolas"/>
              </a:rPr>
              <a:t>-</a:t>
            </a:r>
            <a:r>
              <a:rPr b="0" lang="da-DK" sz="2000" strike="noStrike" u="none">
                <a:solidFill>
                  <a:srgbClr val="cccccc"/>
                </a:solidFill>
                <a:effectLst/>
                <a:uFillTx/>
                <a:latin typeface="Consolas"/>
              </a:rPr>
              <a:t> Øsofagus' motorik og clearance</a:t>
            </a: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</a:pPr>
            <a:r>
              <a:rPr b="0" lang="da-DK" sz="2000" strike="noStrike" u="none">
                <a:solidFill>
                  <a:srgbClr val="cccccc"/>
                </a:solidFill>
                <a:effectLst/>
                <a:uFillTx/>
                <a:latin typeface="Consolas"/>
              </a:rPr>
              <a:t>   </a:t>
            </a:r>
            <a:r>
              <a:rPr b="0" lang="da-DK" sz="2000" strike="noStrike" u="none">
                <a:solidFill>
                  <a:srgbClr val="6796e6"/>
                </a:solidFill>
                <a:effectLst/>
                <a:uFillTx/>
                <a:latin typeface="Consolas"/>
              </a:rPr>
              <a:t>-</a:t>
            </a:r>
            <a:r>
              <a:rPr b="0" lang="da-DK" sz="2000" strike="noStrike" u="none">
                <a:solidFill>
                  <a:srgbClr val="cccccc"/>
                </a:solidFill>
                <a:effectLst/>
                <a:uFillTx/>
                <a:latin typeface="Consolas"/>
              </a:rPr>
              <a:t> Spyts neutraliserende effekt</a:t>
            </a: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1 Title Slide">
    <p:bg>
      <p:bgPr>
        <a:gradFill rotWithShape="0">
          <a:gsLst>
            <a:gs pos="2000">
              <a:srgbClr val="404040"/>
            </a:gs>
            <a:gs pos="100000">
              <a:srgbClr val="6e5e40"/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654080" y="666720"/>
            <a:ext cx="7250760" cy="2216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indent="0" algn="ctr" defTabSz="914400">
              <a:lnSpc>
                <a:spcPct val="130000"/>
              </a:lnSpc>
              <a:buNone/>
            </a:pPr>
            <a:r>
              <a:rPr b="0" lang="en-DK" sz="5000" strike="noStrike" u="none">
                <a:ln>
                  <a:solidFill>
                    <a:schemeClr val="accent5"/>
                  </a:solidFill>
                </a:ln>
                <a:solidFill>
                  <a:srgbClr val="ffffff"/>
                </a:solidFill>
                <a:effectLst/>
                <a:uFillTx/>
                <a:latin typeface="Arial Black"/>
              </a:rPr>
              <a:t>Click to edit Master </a:t>
            </a:r>
            <a:r>
              <a:rPr b="0" lang="en-DK" sz="5000" strike="noStrike" u="none">
                <a:ln>
                  <a:solidFill>
                    <a:schemeClr val="accent5"/>
                  </a:solidFill>
                </a:ln>
                <a:solidFill>
                  <a:srgbClr val="ffffff"/>
                </a:solidFill>
                <a:effectLst/>
                <a:uFillTx/>
                <a:latin typeface="Arial Black"/>
              </a:rPr>
              <a:t>title style</a:t>
            </a:r>
            <a:endParaRPr b="0" lang="en-DK" sz="50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dt" idx="1"/>
          </p:nvPr>
        </p:nvSpPr>
        <p:spPr>
          <a:xfrm>
            <a:off x="838080" y="648324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DK" sz="1400" strike="noStrike" u="none">
                <a:solidFill>
                  <a:srgbClr val="ffffff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DK" sz="1400" strike="noStrike" u="none">
                <a:solidFill>
                  <a:srgbClr val="ffffff"/>
                </a:solidFill>
                <a:effectLst/>
                <a:uFillTx/>
                <a:latin typeface="Times New Roman"/>
              </a:rPr>
              <a:t>&lt;date/time&gt;</a:t>
            </a:r>
            <a:endParaRPr b="0" lang="en-DK" sz="1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>
          <a:xfrm>
            <a:off x="4038480" y="648324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defRPr b="0" lang="en-DK" sz="1200" strike="noStrike" u="none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uFillTx/>
                <a:latin typeface="Arial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</a:pPr>
            <a:r>
              <a:rPr b="0" lang="en-DK" sz="1200" strike="noStrike" u="none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uFillTx/>
                <a:latin typeface="Arial"/>
              </a:rPr>
              <a:t>&lt;footer&gt;</a:t>
            </a:r>
            <a:endParaRPr b="0" lang="en-DK" sz="12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>
          <a:xfrm>
            <a:off x="8610480" y="648324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>
              <a:buNone/>
            </a:pPr>
            <a:endParaRPr b="0" lang="en-DK" sz="12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cxnSp>
        <p:nvCxnSpPr>
          <p:cNvPr id="6" name="Straight Connector"/>
          <p:cNvCxnSpPr/>
          <p:nvPr/>
        </p:nvCxnSpPr>
        <p:spPr>
          <a:xfrm>
            <a:off x="289440" y="189000"/>
            <a:ext cx="11564280" cy="360"/>
          </a:xfrm>
          <a:prstGeom prst="straightConnector1">
            <a:avLst/>
          </a:prstGeom>
          <a:ln w="44450">
            <a:solidFill>
              <a:srgbClr val="ffffff"/>
            </a:solidFill>
          </a:ln>
        </p:spPr>
      </p:cxnSp>
      <p:cxnSp>
        <p:nvCxnSpPr>
          <p:cNvPr id="7" name="Straight Connector"/>
          <p:cNvCxnSpPr/>
          <p:nvPr/>
        </p:nvCxnSpPr>
        <p:spPr>
          <a:xfrm>
            <a:off x="324360" y="6453360"/>
            <a:ext cx="11529360" cy="360"/>
          </a:xfrm>
          <a:prstGeom prst="straightConnector1">
            <a:avLst/>
          </a:prstGeom>
          <a:ln w="12700">
            <a:solidFill>
              <a:srgbClr val="ffffff"/>
            </a:solidFill>
          </a:ln>
        </p:spPr>
      </p:cxnSp>
      <p:sp>
        <p:nvSpPr>
          <p:cNvPr id="8" name="PlaceHolder 5"/>
          <p:cNvSpPr>
            <a:spLocks noGrp="1"/>
          </p:cNvSpPr>
          <p:nvPr>
            <p:ph type="body"/>
          </p:nvPr>
        </p:nvSpPr>
        <p:spPr>
          <a:xfrm>
            <a:off x="311040" y="1757520"/>
            <a:ext cx="4212360" cy="3689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DK" sz="32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Click to edit the outline text format</a:t>
            </a:r>
            <a:endParaRPr b="0" lang="en-DK" sz="32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DK" sz="32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Second Outline Level</a:t>
            </a:r>
            <a:endParaRPr b="0" lang="en-DK" sz="32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DK" sz="32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Third Outline Level</a:t>
            </a:r>
            <a:endParaRPr b="0" lang="en-DK" sz="32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DK" sz="32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Fourth Outline Level</a:t>
            </a:r>
            <a:endParaRPr b="0" lang="en-DK" sz="32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DK" sz="32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Fifth Outline Level</a:t>
            </a:r>
            <a:endParaRPr b="0" lang="en-DK" sz="32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DK" sz="32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Sixth Outline Level</a:t>
            </a:r>
            <a:endParaRPr b="0" lang="en-DK" sz="32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DK" sz="32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Seventh Outline Level</a:t>
            </a:r>
            <a:endParaRPr b="0" lang="en-DK" sz="32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Default">
    <p:bg>
      <p:bgPr>
        <a:gradFill rotWithShape="0">
          <a:gsLst>
            <a:gs pos="2000">
              <a:srgbClr val="404040"/>
            </a:gs>
            <a:gs pos="100000">
              <a:srgbClr val="6e5e40"/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654080" y="666720"/>
            <a:ext cx="7250760" cy="2216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indent="0" algn="ctr" defTabSz="914400">
              <a:lnSpc>
                <a:spcPct val="130000"/>
              </a:lnSpc>
              <a:buNone/>
            </a:pPr>
            <a:r>
              <a:rPr b="0" lang="en-DK" sz="5000" strike="noStrike" u="none">
                <a:ln>
                  <a:solidFill>
                    <a:schemeClr val="accent5"/>
                  </a:solidFill>
                </a:ln>
                <a:solidFill>
                  <a:srgbClr val="ffffff"/>
                </a:solidFill>
                <a:effectLst/>
                <a:uFillTx/>
                <a:latin typeface="Arial Black"/>
              </a:rPr>
              <a:t>Click to edit Master title style</a:t>
            </a:r>
            <a:endParaRPr b="0" lang="en-DK" sz="50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dt" idx="28"/>
          </p:nvPr>
        </p:nvSpPr>
        <p:spPr>
          <a:xfrm>
            <a:off x="838080" y="648324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DK" sz="1400" strike="noStrike" u="none">
                <a:solidFill>
                  <a:srgbClr val="ffffff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DK" sz="1400" strike="noStrike" u="none">
                <a:solidFill>
                  <a:srgbClr val="ffffff"/>
                </a:solidFill>
                <a:effectLst/>
                <a:uFillTx/>
                <a:latin typeface="Times New Roman"/>
              </a:rPr>
              <a:t>&lt;date/time&gt;</a:t>
            </a:r>
            <a:endParaRPr b="0" lang="en-DK" sz="1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ftr" idx="29"/>
          </p:nvPr>
        </p:nvSpPr>
        <p:spPr>
          <a:xfrm>
            <a:off x="4038480" y="648324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defRPr b="0" lang="en-DK" sz="1200" strike="noStrike" u="none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uFillTx/>
                <a:latin typeface="Arial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</a:pPr>
            <a:r>
              <a:rPr b="0" lang="en-DK" sz="1200" strike="noStrike" u="none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uFillTx/>
                <a:latin typeface="Arial"/>
              </a:rPr>
              <a:t>&lt;footer&gt;</a:t>
            </a:r>
            <a:endParaRPr b="0" lang="en-DK" sz="12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sldNum" idx="30"/>
          </p:nvPr>
        </p:nvSpPr>
        <p:spPr>
          <a:xfrm>
            <a:off x="8610480" y="648324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>
              <a:buNone/>
            </a:pPr>
            <a:endParaRPr b="0" lang="en-DK" sz="12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cxnSp>
        <p:nvCxnSpPr>
          <p:cNvPr id="57" name="Straight Connector"/>
          <p:cNvCxnSpPr/>
          <p:nvPr/>
        </p:nvCxnSpPr>
        <p:spPr>
          <a:xfrm>
            <a:off x="289440" y="189000"/>
            <a:ext cx="11564280" cy="360"/>
          </a:xfrm>
          <a:prstGeom prst="straightConnector1">
            <a:avLst/>
          </a:prstGeom>
          <a:ln w="44450">
            <a:solidFill>
              <a:srgbClr val="ffffff"/>
            </a:solidFill>
          </a:ln>
        </p:spPr>
      </p:cxnSp>
      <p:cxnSp>
        <p:nvCxnSpPr>
          <p:cNvPr id="58" name="Straight Connector"/>
          <p:cNvCxnSpPr/>
          <p:nvPr/>
        </p:nvCxnSpPr>
        <p:spPr>
          <a:xfrm>
            <a:off x="324360" y="6453360"/>
            <a:ext cx="11529360" cy="360"/>
          </a:xfrm>
          <a:prstGeom prst="straightConnector1">
            <a:avLst/>
          </a:prstGeom>
          <a:ln w="12700">
            <a:solidFill>
              <a:srgbClr val="ffffff"/>
            </a:solidFill>
          </a:ln>
        </p:spPr>
      </p:cxnSp>
      <p:sp>
        <p:nvSpPr>
          <p:cNvPr id="59" name="PlaceHolder 5"/>
          <p:cNvSpPr>
            <a:spLocks noGrp="1"/>
          </p:cNvSpPr>
          <p:nvPr>
            <p:ph type="body"/>
          </p:nvPr>
        </p:nvSpPr>
        <p:spPr>
          <a:xfrm>
            <a:off x="311040" y="1757520"/>
            <a:ext cx="4212360" cy="3689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DK" sz="32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Click to edit the outline text format</a:t>
            </a:r>
            <a:endParaRPr b="0" lang="en-DK" sz="32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DK" sz="32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Second Outline Level</a:t>
            </a:r>
            <a:endParaRPr b="0" lang="en-DK" sz="32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DK" sz="32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Third Outline Level</a:t>
            </a:r>
            <a:endParaRPr b="0" lang="en-DK" sz="32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DK" sz="32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Fourth Outline Level</a:t>
            </a:r>
            <a:endParaRPr b="0" lang="en-DK" sz="32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DK" sz="32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Fifth Outline Level</a:t>
            </a:r>
            <a:endParaRPr b="0" lang="en-DK" sz="32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DK" sz="32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Sixth Outline Level</a:t>
            </a:r>
            <a:endParaRPr b="0" lang="en-DK" sz="32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DK" sz="32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Seventh Outline Level</a:t>
            </a:r>
            <a:endParaRPr b="0" lang="en-DK" sz="32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 and Content">
    <p:bg>
      <p:bgPr>
        <a:gradFill rotWithShape="0">
          <a:gsLst>
            <a:gs pos="2000">
              <a:srgbClr val="404040"/>
            </a:gs>
            <a:gs pos="100000">
              <a:srgbClr val="6e5e40"/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en-US" sz="4000" strike="noStrike" u="none">
                <a:ln>
                  <a:solidFill>
                    <a:schemeClr val="accent5"/>
                  </a:solidFill>
                </a:ln>
                <a:solidFill>
                  <a:srgbClr val="ffffff"/>
                </a:solidFill>
                <a:effectLst/>
                <a:uFillTx/>
                <a:latin typeface="Arial Black"/>
              </a:rPr>
              <a:t>Click to edit Master title stylek</a:t>
            </a:r>
            <a:endParaRPr b="0" lang="en-DK" sz="40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24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Click to edit Master text styles</a:t>
            </a:r>
            <a:endParaRPr b="0" lang="en-DK" sz="24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20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Second level</a:t>
            </a:r>
            <a:endParaRPr b="0" lang="en-DK" sz="20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lvl="2" marL="1143000" indent="-228600" defTabSz="9144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18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Third level</a:t>
            </a:r>
            <a:endParaRPr b="0" lang="en-DK" sz="18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lvl="3" marL="1600200" indent="-228600" defTabSz="9144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18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Fourth level</a:t>
            </a:r>
            <a:endParaRPr b="0" lang="en-DK" sz="18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lvl="4" marL="2057400" indent="-228600" defTabSz="9144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18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Fifth level</a:t>
            </a:r>
            <a:endParaRPr b="0" lang="en-DK" sz="18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 type="dt" idx="31"/>
          </p:nvPr>
        </p:nvSpPr>
        <p:spPr>
          <a:xfrm>
            <a:off x="838080" y="648324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DK" sz="1400" strike="noStrike" u="none">
                <a:solidFill>
                  <a:srgbClr val="ffffff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DK" sz="1400" strike="noStrike" u="none">
                <a:solidFill>
                  <a:srgbClr val="ffffff"/>
                </a:solidFill>
                <a:effectLst/>
                <a:uFillTx/>
                <a:latin typeface="Times New Roman"/>
              </a:rPr>
              <a:t>&lt;date/time&gt;</a:t>
            </a:r>
            <a:endParaRPr b="0" lang="en-DK" sz="1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63" name="PlaceHolder 4"/>
          <p:cNvSpPr>
            <a:spLocks noGrp="1"/>
          </p:cNvSpPr>
          <p:nvPr>
            <p:ph type="ftr" idx="32"/>
          </p:nvPr>
        </p:nvSpPr>
        <p:spPr>
          <a:xfrm>
            <a:off x="4038480" y="648324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DK" sz="1400" strike="noStrike" u="none">
                <a:solidFill>
                  <a:srgbClr val="ffffff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DK" sz="1400" strike="noStrike" u="none">
                <a:solidFill>
                  <a:srgbClr val="ffffff"/>
                </a:solidFill>
                <a:effectLst/>
                <a:uFillTx/>
                <a:latin typeface="Times New Roman"/>
              </a:rPr>
              <a:t>&lt;footer&gt;</a:t>
            </a:r>
            <a:endParaRPr b="0" lang="en-DK" sz="1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64" name="PlaceHolder 5"/>
          <p:cNvSpPr>
            <a:spLocks noGrp="1"/>
          </p:cNvSpPr>
          <p:nvPr>
            <p:ph type="sldNum" idx="33"/>
          </p:nvPr>
        </p:nvSpPr>
        <p:spPr>
          <a:xfrm>
            <a:off x="8610480" y="648324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>
              <a:buNone/>
            </a:pPr>
            <a:endParaRPr b="0" lang="en-DK" sz="12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1">
    <p:bg>
      <p:bgPr>
        <a:gradFill rotWithShape="0">
          <a:gsLst>
            <a:gs pos="2000">
              <a:srgbClr val="404040"/>
            </a:gs>
            <a:gs pos="100000">
              <a:srgbClr val="6e5e40"/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360720" y="141480"/>
            <a:ext cx="5861160" cy="396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sp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en-US" sz="2600" strike="noStrike" u="none">
                <a:ln>
                  <a:solidFill>
                    <a:schemeClr val="accent5"/>
                  </a:solidFill>
                </a:ln>
                <a:solidFill>
                  <a:srgbClr val="ffffff"/>
                </a:solidFill>
                <a:effectLst/>
                <a:uFillTx/>
                <a:latin typeface="Arial Black"/>
              </a:rPr>
              <a:t>Click to edit Master title style</a:t>
            </a:r>
            <a:endParaRPr b="0" lang="en-DK" sz="26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dt" idx="34"/>
          </p:nvPr>
        </p:nvSpPr>
        <p:spPr>
          <a:xfrm>
            <a:off x="838080" y="648324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DK" sz="1400" strike="noStrike" u="none">
                <a:solidFill>
                  <a:srgbClr val="ffffff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DK" sz="1400" strike="noStrike" u="none">
                <a:solidFill>
                  <a:srgbClr val="ffffff"/>
                </a:solidFill>
                <a:effectLst/>
                <a:uFillTx/>
                <a:latin typeface="Times New Roman"/>
              </a:rPr>
              <a:t>&lt;date/time&gt;</a:t>
            </a:r>
            <a:endParaRPr b="0" lang="en-DK" sz="1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ftr" idx="35"/>
          </p:nvPr>
        </p:nvSpPr>
        <p:spPr>
          <a:xfrm>
            <a:off x="4038480" y="648324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DK" sz="1400" strike="noStrike" u="none">
                <a:solidFill>
                  <a:srgbClr val="ffffff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DK" sz="1400" strike="noStrike" u="none">
                <a:solidFill>
                  <a:srgbClr val="ffffff"/>
                </a:solidFill>
                <a:effectLst/>
                <a:uFillTx/>
                <a:latin typeface="Times New Roman"/>
              </a:rPr>
              <a:t>&lt;footer&gt;</a:t>
            </a:r>
            <a:endParaRPr b="0" lang="en-DK" sz="1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 type="sldNum" idx="36"/>
          </p:nvPr>
        </p:nvSpPr>
        <p:spPr>
          <a:xfrm>
            <a:off x="8610480" y="648324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>
              <a:buNone/>
            </a:pPr>
            <a:endParaRPr b="0" lang="en-DK" sz="12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69" name="PlaceHolder 5"/>
          <p:cNvSpPr>
            <a:spLocks noGrp="1"/>
          </p:cNvSpPr>
          <p:nvPr>
            <p:ph type="body"/>
          </p:nvPr>
        </p:nvSpPr>
        <p:spPr>
          <a:xfrm>
            <a:off x="283320" y="641880"/>
            <a:ext cx="11529360" cy="537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DK" sz="20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Click to edit Master text styles</a:t>
            </a:r>
            <a:endParaRPr b="0" lang="en-DK" sz="20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lvl="1" marL="685800" indent="-228600" defTabSz="9144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DK" sz="18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Second level</a:t>
            </a:r>
            <a:endParaRPr b="0" lang="en-DK" sz="18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lvl="2" marL="1143000" indent="-228600" defTabSz="9144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DK" sz="16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Third level</a:t>
            </a:r>
            <a:endParaRPr b="0" lang="en-DK" sz="16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lvl="3" marL="1600200" indent="-228600" defTabSz="9144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DK" sz="16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Fourth level</a:t>
            </a:r>
            <a:endParaRPr b="0" lang="en-DK" sz="16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lvl="4" marL="2057400" indent="-228600" defTabSz="9144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DK" sz="16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Fifth level</a:t>
            </a:r>
            <a:endParaRPr b="0" lang="en-DK" sz="16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</p:txBody>
      </p:sp>
      <p:cxnSp>
        <p:nvCxnSpPr>
          <p:cNvPr id="70" name="Straight Connector"/>
          <p:cNvCxnSpPr/>
          <p:nvPr/>
        </p:nvCxnSpPr>
        <p:spPr>
          <a:xfrm>
            <a:off x="289440" y="538200"/>
            <a:ext cx="11564280" cy="360"/>
          </a:xfrm>
          <a:prstGeom prst="straightConnector1">
            <a:avLst/>
          </a:prstGeom>
          <a:ln w="44450">
            <a:solidFill>
              <a:srgbClr val="ffffff"/>
            </a:solidFill>
          </a:ln>
        </p:spPr>
      </p:cxnSp>
      <p:cxnSp>
        <p:nvCxnSpPr>
          <p:cNvPr id="71" name="Straight Connector"/>
          <p:cNvCxnSpPr/>
          <p:nvPr/>
        </p:nvCxnSpPr>
        <p:spPr>
          <a:xfrm>
            <a:off x="324360" y="6453360"/>
            <a:ext cx="11529360" cy="360"/>
          </a:xfrm>
          <a:prstGeom prst="straightConnector1">
            <a:avLst/>
          </a:prstGeom>
          <a:ln w="12700">
            <a:solidFill>
              <a:srgbClr val="ffffff"/>
            </a:solidFill>
          </a:ln>
        </p:spPr>
      </p:cxn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2">
    <p:bg>
      <p:bgPr>
        <a:gradFill rotWithShape="0">
          <a:gsLst>
            <a:gs pos="2000">
              <a:srgbClr val="404040"/>
            </a:gs>
            <a:gs pos="100000">
              <a:srgbClr val="6e5e40"/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360720" y="141480"/>
            <a:ext cx="5861160" cy="396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sp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en-US" sz="2600" strike="noStrike" u="none">
                <a:solidFill>
                  <a:srgbClr val="ffffff">
                    <a:alpha val="30000"/>
                  </a:srgbClr>
                </a:solidFill>
                <a:effectLst/>
                <a:uFillTx/>
                <a:latin typeface="Arial Black"/>
              </a:rPr>
              <a:t>Click to edit Master title style</a:t>
            </a:r>
            <a:endParaRPr b="0" lang="en-DK" sz="26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dt" idx="37"/>
          </p:nvPr>
        </p:nvSpPr>
        <p:spPr>
          <a:xfrm>
            <a:off x="838080" y="648324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DK" sz="1400" strike="noStrike" u="none">
                <a:solidFill>
                  <a:srgbClr val="ffffff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DK" sz="1400" strike="noStrike" u="none">
                <a:solidFill>
                  <a:srgbClr val="ffffff"/>
                </a:solidFill>
                <a:effectLst/>
                <a:uFillTx/>
                <a:latin typeface="Times New Roman"/>
              </a:rPr>
              <a:t>&lt;date/time&gt;</a:t>
            </a:r>
            <a:endParaRPr b="0" lang="en-DK" sz="1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ftr" idx="38"/>
          </p:nvPr>
        </p:nvSpPr>
        <p:spPr>
          <a:xfrm>
            <a:off x="4038480" y="648324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DK" sz="1400" strike="noStrike" u="none">
                <a:solidFill>
                  <a:srgbClr val="ffffff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DK" sz="1400" strike="noStrike" u="none">
                <a:solidFill>
                  <a:srgbClr val="ffffff"/>
                </a:solidFill>
                <a:effectLst/>
                <a:uFillTx/>
                <a:latin typeface="Times New Roman"/>
              </a:rPr>
              <a:t>&lt;footer&gt;</a:t>
            </a:r>
            <a:endParaRPr b="0" lang="en-DK" sz="1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 type="sldNum" idx="39"/>
          </p:nvPr>
        </p:nvSpPr>
        <p:spPr>
          <a:xfrm>
            <a:off x="8610480" y="648324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>
              <a:buNone/>
            </a:pPr>
            <a:endParaRPr b="0" lang="en-DK" sz="12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76" name="PlaceHolder 5"/>
          <p:cNvSpPr>
            <a:spLocks noGrp="1"/>
          </p:cNvSpPr>
          <p:nvPr>
            <p:ph type="body"/>
          </p:nvPr>
        </p:nvSpPr>
        <p:spPr>
          <a:xfrm>
            <a:off x="283320" y="804600"/>
            <a:ext cx="11529360" cy="537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DK" sz="20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Click to edit Master text styles</a:t>
            </a:r>
            <a:endParaRPr b="0" lang="en-DK" sz="20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lvl="1" marL="685800" indent="-228600" defTabSz="9144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DK" sz="18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Second level</a:t>
            </a:r>
            <a:endParaRPr b="0" lang="en-DK" sz="18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lvl="2" marL="1143000" indent="-228600" defTabSz="9144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DK" sz="16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Third level</a:t>
            </a:r>
            <a:endParaRPr b="0" lang="en-DK" sz="16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lvl="3" marL="1600200" indent="-228600" defTabSz="9144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DK" sz="16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Fourth level</a:t>
            </a:r>
            <a:endParaRPr b="0" lang="en-DK" sz="16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lvl="4" marL="2057400" indent="-228600" defTabSz="9144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DK" sz="16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Fifth level</a:t>
            </a:r>
            <a:endParaRPr b="0" lang="en-DK" sz="16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</p:txBody>
      </p:sp>
      <p:cxnSp>
        <p:nvCxnSpPr>
          <p:cNvPr id="77" name="Straight Connector"/>
          <p:cNvCxnSpPr/>
          <p:nvPr/>
        </p:nvCxnSpPr>
        <p:spPr>
          <a:xfrm>
            <a:off x="289440" y="538200"/>
            <a:ext cx="11564280" cy="360"/>
          </a:xfrm>
          <a:prstGeom prst="straightConnector1">
            <a:avLst/>
          </a:prstGeom>
          <a:ln w="44450">
            <a:solidFill>
              <a:srgbClr val="ffffff"/>
            </a:solidFill>
          </a:ln>
        </p:spPr>
      </p:cxnSp>
      <p:cxnSp>
        <p:nvCxnSpPr>
          <p:cNvPr id="78" name="Straight Connector"/>
          <p:cNvCxnSpPr/>
          <p:nvPr/>
        </p:nvCxnSpPr>
        <p:spPr>
          <a:xfrm>
            <a:off x="324360" y="6453360"/>
            <a:ext cx="11529360" cy="360"/>
          </a:xfrm>
          <a:prstGeom prst="straightConnector1">
            <a:avLst/>
          </a:prstGeom>
          <a:ln w="12700">
            <a:solidFill>
              <a:srgbClr val="ffffff"/>
            </a:solidFill>
          </a:ln>
        </p:spPr>
      </p:cxn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3">
    <p:bg>
      <p:bgPr>
        <a:gradFill rotWithShape="0">
          <a:gsLst>
            <a:gs pos="2000">
              <a:srgbClr val="404040"/>
            </a:gs>
            <a:gs pos="100000">
              <a:srgbClr val="6e5e40"/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831960" y="3750840"/>
            <a:ext cx="9847800" cy="811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en-DK" sz="4000" strike="noStrike" u="none">
                <a:ln>
                  <a:solidFill>
                    <a:schemeClr val="accent5"/>
                  </a:solidFill>
                </a:ln>
                <a:solidFill>
                  <a:srgbClr val="ffffff"/>
                </a:solidFill>
                <a:effectLst/>
                <a:uFillTx/>
                <a:latin typeface="Arial Black"/>
              </a:rPr>
              <a:t>Click to edit Master title style</a:t>
            </a:r>
            <a:endParaRPr b="0" lang="en-DK" sz="40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body"/>
          </p:nvPr>
        </p:nvSpPr>
        <p:spPr>
          <a:xfrm>
            <a:off x="831960" y="4610160"/>
            <a:ext cx="7321320" cy="647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DK" sz="18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Click to edit Master text styles</a:t>
            </a:r>
            <a:endParaRPr b="0" lang="en-DK" sz="18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</p:txBody>
      </p:sp>
      <p:sp>
        <p:nvSpPr>
          <p:cNvPr id="81" name="PlaceHolder 3"/>
          <p:cNvSpPr>
            <a:spLocks noGrp="1"/>
          </p:cNvSpPr>
          <p:nvPr>
            <p:ph type="dt" idx="40"/>
          </p:nvPr>
        </p:nvSpPr>
        <p:spPr>
          <a:xfrm>
            <a:off x="838080" y="648324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DK" sz="1400" strike="noStrike" u="none">
                <a:solidFill>
                  <a:srgbClr val="ffffff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DK" sz="1400" strike="noStrike" u="none">
                <a:solidFill>
                  <a:srgbClr val="ffffff"/>
                </a:solidFill>
                <a:effectLst/>
                <a:uFillTx/>
                <a:latin typeface="Times New Roman"/>
              </a:rPr>
              <a:t>&lt;date/time&gt;</a:t>
            </a:r>
            <a:endParaRPr b="0" lang="en-DK" sz="1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82" name="PlaceHolder 4"/>
          <p:cNvSpPr>
            <a:spLocks noGrp="1"/>
          </p:cNvSpPr>
          <p:nvPr>
            <p:ph type="ftr" idx="41"/>
          </p:nvPr>
        </p:nvSpPr>
        <p:spPr>
          <a:xfrm>
            <a:off x="4038480" y="648324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DK" sz="1400" strike="noStrike" u="none">
                <a:solidFill>
                  <a:srgbClr val="ffffff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DK" sz="1400" strike="noStrike" u="none">
                <a:solidFill>
                  <a:srgbClr val="ffffff"/>
                </a:solidFill>
                <a:effectLst/>
                <a:uFillTx/>
                <a:latin typeface="Times New Roman"/>
              </a:rPr>
              <a:t>&lt;footer&gt;</a:t>
            </a:r>
            <a:endParaRPr b="0" lang="en-DK" sz="1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83" name="PlaceHolder 5"/>
          <p:cNvSpPr>
            <a:spLocks noGrp="1"/>
          </p:cNvSpPr>
          <p:nvPr>
            <p:ph type="sldNum" idx="42"/>
          </p:nvPr>
        </p:nvSpPr>
        <p:spPr>
          <a:xfrm>
            <a:off x="8610480" y="648324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>
              <a:buNone/>
            </a:pPr>
            <a:endParaRPr b="0" lang="en-DK" sz="12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4">
    <p:bg>
      <p:bgPr>
        <a:gradFill rotWithShape="0">
          <a:gsLst>
            <a:gs pos="2000">
              <a:srgbClr val="404040"/>
            </a:gs>
            <a:gs pos="100000">
              <a:srgbClr val="6e5e40"/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en-US" sz="4000" strike="noStrike" u="none">
                <a:ln>
                  <a:solidFill>
                    <a:schemeClr val="accent5"/>
                  </a:solidFill>
                </a:ln>
                <a:solidFill>
                  <a:srgbClr val="ffffff"/>
                </a:solidFill>
                <a:effectLst/>
                <a:uFillTx/>
                <a:latin typeface="Arial Black"/>
              </a:rPr>
              <a:t>Click to edit Master title style</a:t>
            </a:r>
            <a:endParaRPr b="0" lang="en-DK" sz="40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dt" idx="43"/>
          </p:nvPr>
        </p:nvSpPr>
        <p:spPr>
          <a:xfrm>
            <a:off x="838080" y="648324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DK" sz="1400" strike="noStrike" u="none">
                <a:solidFill>
                  <a:srgbClr val="ffffff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DK" sz="1400" strike="noStrike" u="none">
                <a:solidFill>
                  <a:srgbClr val="ffffff"/>
                </a:solidFill>
                <a:effectLst/>
                <a:uFillTx/>
                <a:latin typeface="Times New Roman"/>
              </a:rPr>
              <a:t>&lt;date/time&gt;</a:t>
            </a:r>
            <a:endParaRPr b="0" lang="en-DK" sz="1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86" name="PlaceHolder 3"/>
          <p:cNvSpPr>
            <a:spLocks noGrp="1"/>
          </p:cNvSpPr>
          <p:nvPr>
            <p:ph type="ftr" idx="44"/>
          </p:nvPr>
        </p:nvSpPr>
        <p:spPr>
          <a:xfrm>
            <a:off x="4038480" y="648324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DK" sz="1400" strike="noStrike" u="none">
                <a:solidFill>
                  <a:srgbClr val="ffffff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DK" sz="1400" strike="noStrike" u="none">
                <a:solidFill>
                  <a:srgbClr val="ffffff"/>
                </a:solidFill>
                <a:effectLst/>
                <a:uFillTx/>
                <a:latin typeface="Times New Roman"/>
              </a:rPr>
              <a:t>&lt;footer&gt;</a:t>
            </a:r>
            <a:endParaRPr b="0" lang="en-DK" sz="1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87" name="PlaceHolder 4"/>
          <p:cNvSpPr>
            <a:spLocks noGrp="1"/>
          </p:cNvSpPr>
          <p:nvPr>
            <p:ph type="sldNum" idx="45"/>
          </p:nvPr>
        </p:nvSpPr>
        <p:spPr>
          <a:xfrm>
            <a:off x="8610480" y="648324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>
              <a:buNone/>
            </a:pPr>
            <a:endParaRPr b="0" lang="en-DK" sz="12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Default 5">
    <p:bg>
      <p:bgPr>
        <a:gradFill rotWithShape="0">
          <a:gsLst>
            <a:gs pos="2000">
              <a:srgbClr val="404040"/>
            </a:gs>
            <a:gs pos="100000">
              <a:srgbClr val="6e5e40"/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647640" y="25848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 defTabSz="914400">
              <a:lnSpc>
                <a:spcPct val="90000"/>
              </a:lnSpc>
              <a:buNone/>
            </a:pPr>
            <a:r>
              <a:rPr b="1" lang="en-DK" sz="2400" strike="noStrike" u="none">
                <a:ln>
                  <a:solidFill>
                    <a:schemeClr val="accent5"/>
                  </a:solidFill>
                </a:ln>
                <a:solidFill>
                  <a:srgbClr val="ffffff"/>
                </a:solidFill>
                <a:effectLst/>
                <a:uFillTx/>
                <a:latin typeface="Arial Black"/>
              </a:rPr>
              <a:t>Click to edit Master title style</a:t>
            </a:r>
            <a:endParaRPr b="0" lang="en-DK" sz="24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body"/>
          </p:nvPr>
        </p:nvSpPr>
        <p:spPr>
          <a:xfrm>
            <a:off x="647640" y="1825560"/>
            <a:ext cx="5181120" cy="435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228600" indent="-228600" defTabSz="914400">
              <a:lnSpc>
                <a:spcPct val="150000"/>
              </a:lnSpc>
              <a:spcBef>
                <a:spcPts val="1001"/>
              </a:spcBef>
              <a:buClr>
                <a:srgbClr val="404040"/>
              </a:buClr>
              <a:buFont typeface="Arial"/>
              <a:buChar char="•"/>
            </a:pPr>
            <a:r>
              <a:rPr b="0" lang="en-DK" sz="2000" strike="noStrike" u="none">
                <a:solidFill>
                  <a:schemeClr val="dk1">
                    <a:lumMod val="75000"/>
                    <a:lumOff val="25000"/>
                  </a:schemeClr>
                </a:solidFill>
                <a:effectLst/>
                <a:uFillTx/>
                <a:latin typeface="Latin Modern Roman Demi"/>
              </a:rPr>
              <a:t>Click to edit Master text styles</a:t>
            </a:r>
            <a:endParaRPr b="0" lang="en-DK" sz="20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lvl="1" marL="685800" indent="-228600" defTabSz="914400">
              <a:lnSpc>
                <a:spcPct val="150000"/>
              </a:lnSpc>
              <a:spcBef>
                <a:spcPts val="499"/>
              </a:spcBef>
              <a:buClr>
                <a:srgbClr val="404040"/>
              </a:buClr>
              <a:buFont typeface="Arial"/>
              <a:buChar char="•"/>
            </a:pPr>
            <a:r>
              <a:rPr b="0" lang="en-DK" sz="1800" strike="noStrike" u="none">
                <a:solidFill>
                  <a:schemeClr val="dk1">
                    <a:lumMod val="75000"/>
                    <a:lumOff val="25000"/>
                  </a:schemeClr>
                </a:solidFill>
                <a:effectLst/>
                <a:uFillTx/>
                <a:latin typeface="Latin Modern Roman Demi"/>
              </a:rPr>
              <a:t>Second level</a:t>
            </a:r>
            <a:endParaRPr b="0" lang="en-DK" sz="18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lvl="2" marL="1143000" indent="-228600" defTabSz="914400">
              <a:lnSpc>
                <a:spcPct val="150000"/>
              </a:lnSpc>
              <a:spcBef>
                <a:spcPts val="499"/>
              </a:spcBef>
              <a:buClr>
                <a:srgbClr val="404040"/>
              </a:buClr>
              <a:buFont typeface="Arial"/>
              <a:buChar char="•"/>
            </a:pPr>
            <a:r>
              <a:rPr b="0" lang="en-DK" sz="1600" strike="noStrike" u="none">
                <a:solidFill>
                  <a:schemeClr val="dk1">
                    <a:lumMod val="75000"/>
                    <a:lumOff val="25000"/>
                  </a:schemeClr>
                </a:solidFill>
                <a:effectLst/>
                <a:uFillTx/>
                <a:latin typeface="Latin Modern Roman Demi"/>
              </a:rPr>
              <a:t>Third level</a:t>
            </a:r>
            <a:endParaRPr b="0" lang="en-DK" sz="16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lvl="3" marL="1600200" indent="-228600" defTabSz="914400">
              <a:lnSpc>
                <a:spcPct val="150000"/>
              </a:lnSpc>
              <a:spcBef>
                <a:spcPts val="499"/>
              </a:spcBef>
              <a:buClr>
                <a:srgbClr val="404040"/>
              </a:buClr>
              <a:buFont typeface="Arial"/>
              <a:buChar char="•"/>
            </a:pPr>
            <a:r>
              <a:rPr b="0" lang="en-DK" sz="1600" strike="noStrike" u="none">
                <a:solidFill>
                  <a:schemeClr val="dk1">
                    <a:lumMod val="75000"/>
                    <a:lumOff val="25000"/>
                  </a:schemeClr>
                </a:solidFill>
                <a:effectLst/>
                <a:uFillTx/>
                <a:latin typeface="Latin Modern Roman Demi"/>
              </a:rPr>
              <a:t>Fourth level</a:t>
            </a:r>
            <a:endParaRPr b="0" lang="en-DK" sz="16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lvl="4" marL="2057400" indent="-228600" defTabSz="914400">
              <a:lnSpc>
                <a:spcPct val="150000"/>
              </a:lnSpc>
              <a:spcBef>
                <a:spcPts val="499"/>
              </a:spcBef>
              <a:buClr>
                <a:srgbClr val="404040"/>
              </a:buClr>
              <a:buFont typeface="Arial"/>
              <a:buChar char="•"/>
            </a:pPr>
            <a:r>
              <a:rPr b="0" lang="en-DK" sz="1600" strike="noStrike" u="none">
                <a:solidFill>
                  <a:schemeClr val="dk1">
                    <a:lumMod val="75000"/>
                    <a:lumOff val="25000"/>
                  </a:schemeClr>
                </a:solidFill>
                <a:effectLst/>
                <a:uFillTx/>
                <a:latin typeface="Latin Modern Roman Demi"/>
              </a:rPr>
              <a:t>Fifth level</a:t>
            </a:r>
            <a:endParaRPr b="0" lang="en-DK" sz="16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</p:txBody>
      </p:sp>
      <p:sp>
        <p:nvSpPr>
          <p:cNvPr id="90" name="PlaceHolder 3"/>
          <p:cNvSpPr>
            <a:spLocks noGrp="1"/>
          </p:cNvSpPr>
          <p:nvPr>
            <p:ph type="body"/>
          </p:nvPr>
        </p:nvSpPr>
        <p:spPr>
          <a:xfrm>
            <a:off x="5981760" y="1825560"/>
            <a:ext cx="5181120" cy="435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228600" indent="-228600" defTabSz="914400">
              <a:lnSpc>
                <a:spcPct val="150000"/>
              </a:lnSpc>
              <a:spcBef>
                <a:spcPts val="1001"/>
              </a:spcBef>
              <a:buClr>
                <a:srgbClr val="404040"/>
              </a:buClr>
              <a:buFont typeface="Arial"/>
              <a:buChar char="•"/>
            </a:pPr>
            <a:r>
              <a:rPr b="0" lang="en-DK" sz="2000" strike="noStrike" u="none">
                <a:solidFill>
                  <a:schemeClr val="dk1">
                    <a:lumMod val="75000"/>
                    <a:lumOff val="25000"/>
                  </a:schemeClr>
                </a:solidFill>
                <a:effectLst/>
                <a:uFillTx/>
                <a:latin typeface="Latin Modern Roman Demi"/>
              </a:rPr>
              <a:t>Click to edit Master text styles</a:t>
            </a:r>
            <a:endParaRPr b="0" lang="en-DK" sz="20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lvl="1" marL="685800" indent="-228600" defTabSz="914400">
              <a:lnSpc>
                <a:spcPct val="150000"/>
              </a:lnSpc>
              <a:spcBef>
                <a:spcPts val="499"/>
              </a:spcBef>
              <a:buClr>
                <a:srgbClr val="404040"/>
              </a:buClr>
              <a:buFont typeface="Arial"/>
              <a:buChar char="•"/>
            </a:pPr>
            <a:r>
              <a:rPr b="0" lang="en-DK" sz="1800" strike="noStrike" u="none">
                <a:solidFill>
                  <a:schemeClr val="dk1">
                    <a:lumMod val="75000"/>
                    <a:lumOff val="25000"/>
                  </a:schemeClr>
                </a:solidFill>
                <a:effectLst/>
                <a:uFillTx/>
                <a:latin typeface="Latin Modern Roman Demi"/>
              </a:rPr>
              <a:t>Second level</a:t>
            </a:r>
            <a:endParaRPr b="0" lang="en-DK" sz="18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lvl="2" marL="1143000" indent="-228600" defTabSz="914400">
              <a:lnSpc>
                <a:spcPct val="150000"/>
              </a:lnSpc>
              <a:spcBef>
                <a:spcPts val="499"/>
              </a:spcBef>
              <a:buClr>
                <a:srgbClr val="404040"/>
              </a:buClr>
              <a:buFont typeface="Arial"/>
              <a:buChar char="•"/>
            </a:pPr>
            <a:r>
              <a:rPr b="0" lang="en-DK" sz="1600" strike="noStrike" u="none">
                <a:solidFill>
                  <a:schemeClr val="dk1">
                    <a:lumMod val="75000"/>
                    <a:lumOff val="25000"/>
                  </a:schemeClr>
                </a:solidFill>
                <a:effectLst/>
                <a:uFillTx/>
                <a:latin typeface="Latin Modern Roman Demi"/>
              </a:rPr>
              <a:t>Third level</a:t>
            </a:r>
            <a:endParaRPr b="0" lang="en-DK" sz="16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lvl="3" marL="1600200" indent="-228600" defTabSz="914400">
              <a:lnSpc>
                <a:spcPct val="150000"/>
              </a:lnSpc>
              <a:spcBef>
                <a:spcPts val="499"/>
              </a:spcBef>
              <a:buClr>
                <a:srgbClr val="404040"/>
              </a:buClr>
              <a:buFont typeface="Arial"/>
              <a:buChar char="•"/>
            </a:pPr>
            <a:r>
              <a:rPr b="0" lang="en-DK" sz="1600" strike="noStrike" u="none">
                <a:solidFill>
                  <a:schemeClr val="dk1">
                    <a:lumMod val="75000"/>
                    <a:lumOff val="25000"/>
                  </a:schemeClr>
                </a:solidFill>
                <a:effectLst/>
                <a:uFillTx/>
                <a:latin typeface="Latin Modern Roman Demi"/>
              </a:rPr>
              <a:t>Fourth level</a:t>
            </a:r>
            <a:endParaRPr b="0" lang="en-DK" sz="16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lvl="4" marL="2057400" indent="-228600" defTabSz="914400">
              <a:lnSpc>
                <a:spcPct val="150000"/>
              </a:lnSpc>
              <a:spcBef>
                <a:spcPts val="499"/>
              </a:spcBef>
              <a:buClr>
                <a:srgbClr val="404040"/>
              </a:buClr>
              <a:buFont typeface="Arial"/>
              <a:buChar char="•"/>
            </a:pPr>
            <a:r>
              <a:rPr b="0" lang="en-DK" sz="1600" strike="noStrike" u="none">
                <a:solidFill>
                  <a:schemeClr val="dk1">
                    <a:lumMod val="75000"/>
                    <a:lumOff val="25000"/>
                  </a:schemeClr>
                </a:solidFill>
                <a:effectLst/>
                <a:uFillTx/>
                <a:latin typeface="Latin Modern Roman Demi"/>
              </a:rPr>
              <a:t>Fifth level</a:t>
            </a:r>
            <a:endParaRPr b="0" lang="en-DK" sz="16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</p:txBody>
      </p:sp>
      <p:sp>
        <p:nvSpPr>
          <p:cNvPr id="91" name="PlaceHolder 4"/>
          <p:cNvSpPr>
            <a:spLocks noGrp="1"/>
          </p:cNvSpPr>
          <p:nvPr>
            <p:ph type="dt" idx="46"/>
          </p:nvPr>
        </p:nvSpPr>
        <p:spPr>
          <a:xfrm>
            <a:off x="838080" y="648324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DK" sz="1400" strike="noStrike" u="none">
                <a:solidFill>
                  <a:srgbClr val="ffffff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DK" sz="1400" strike="noStrike" u="none">
                <a:solidFill>
                  <a:srgbClr val="ffffff"/>
                </a:solidFill>
                <a:effectLst/>
                <a:uFillTx/>
                <a:latin typeface="Times New Roman"/>
              </a:rPr>
              <a:t>&lt;date/time&gt;</a:t>
            </a:r>
            <a:endParaRPr b="0" lang="en-DK" sz="1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92" name="PlaceHolder 5"/>
          <p:cNvSpPr>
            <a:spLocks noGrp="1"/>
          </p:cNvSpPr>
          <p:nvPr>
            <p:ph type="ftr" idx="47"/>
          </p:nvPr>
        </p:nvSpPr>
        <p:spPr>
          <a:xfrm>
            <a:off x="4038480" y="648324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DK" sz="1400" strike="noStrike" u="none">
                <a:solidFill>
                  <a:srgbClr val="ffffff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DK" sz="1400" strike="noStrike" u="none">
                <a:solidFill>
                  <a:srgbClr val="ffffff"/>
                </a:solidFill>
                <a:effectLst/>
                <a:uFillTx/>
                <a:latin typeface="Times New Roman"/>
              </a:rPr>
              <a:t>&lt;footer&gt;</a:t>
            </a:r>
            <a:endParaRPr b="0" lang="en-DK" sz="1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93" name="PlaceHolder 6"/>
          <p:cNvSpPr>
            <a:spLocks noGrp="1"/>
          </p:cNvSpPr>
          <p:nvPr>
            <p:ph type="sldNum" idx="48"/>
          </p:nvPr>
        </p:nvSpPr>
        <p:spPr>
          <a:xfrm>
            <a:off x="8610480" y="648324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>
              <a:buNone/>
            </a:pPr>
            <a:endParaRPr b="0" lang="en-DK" sz="12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6">
    <p:bg>
      <p:bgPr>
        <a:gradFill rotWithShape="0">
          <a:gsLst>
            <a:gs pos="2000">
              <a:srgbClr val="404040"/>
            </a:gs>
            <a:gs pos="100000">
              <a:srgbClr val="6e5e40"/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8398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en-DK" sz="4000" strike="noStrike" u="none">
                <a:ln>
                  <a:solidFill>
                    <a:schemeClr val="accent5"/>
                  </a:solidFill>
                </a:ln>
                <a:solidFill>
                  <a:srgbClr val="ffffff"/>
                </a:solidFill>
                <a:effectLst/>
                <a:uFillTx/>
                <a:latin typeface="Arial Black"/>
              </a:rPr>
              <a:t>Click to edit Master title style</a:t>
            </a:r>
            <a:endParaRPr b="0" lang="en-DK" sz="40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 type="body"/>
          </p:nvPr>
        </p:nvSpPr>
        <p:spPr>
          <a:xfrm>
            <a:off x="839880" y="1744920"/>
            <a:ext cx="5157360" cy="823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DK" sz="24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Click to edit Master text styles</a:t>
            </a:r>
            <a:endParaRPr b="0" lang="en-DK" sz="24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</p:txBody>
      </p:sp>
      <p:sp>
        <p:nvSpPr>
          <p:cNvPr id="96" name="PlaceHolder 3"/>
          <p:cNvSpPr>
            <a:spLocks noGrp="1"/>
          </p:cNvSpPr>
          <p:nvPr>
            <p:ph type="body"/>
          </p:nvPr>
        </p:nvSpPr>
        <p:spPr>
          <a:xfrm>
            <a:off x="839880" y="2615760"/>
            <a:ext cx="5157360" cy="3573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DK" sz="24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Click to edit Master text styles</a:t>
            </a:r>
            <a:endParaRPr b="0" lang="en-DK" sz="24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DK" sz="20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Second level</a:t>
            </a:r>
            <a:endParaRPr b="0" lang="en-DK" sz="20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lvl="2" marL="1143000" indent="-228600" defTabSz="9144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DK" sz="18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Third level</a:t>
            </a:r>
            <a:endParaRPr b="0" lang="en-DK" sz="18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lvl="3" marL="1600200" indent="-228600" defTabSz="9144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DK" sz="18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Fourth level</a:t>
            </a:r>
            <a:endParaRPr b="0" lang="en-DK" sz="18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lvl="4" marL="2057400" indent="-228600" defTabSz="9144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DK" sz="18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Fifth level</a:t>
            </a:r>
            <a:endParaRPr b="0" lang="en-DK" sz="18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</p:txBody>
      </p:sp>
      <p:sp>
        <p:nvSpPr>
          <p:cNvPr id="97" name="PlaceHolder 4"/>
          <p:cNvSpPr>
            <a:spLocks noGrp="1"/>
          </p:cNvSpPr>
          <p:nvPr>
            <p:ph type="body"/>
          </p:nvPr>
        </p:nvSpPr>
        <p:spPr>
          <a:xfrm>
            <a:off x="6172200" y="1744920"/>
            <a:ext cx="5182920" cy="823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DK" sz="24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Click to edit Master text styles</a:t>
            </a:r>
            <a:endParaRPr b="0" lang="en-DK" sz="24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</p:txBody>
      </p:sp>
      <p:sp>
        <p:nvSpPr>
          <p:cNvPr id="98" name="PlaceHolder 5"/>
          <p:cNvSpPr>
            <a:spLocks noGrp="1"/>
          </p:cNvSpPr>
          <p:nvPr>
            <p:ph type="body"/>
          </p:nvPr>
        </p:nvSpPr>
        <p:spPr>
          <a:xfrm>
            <a:off x="6172200" y="2615760"/>
            <a:ext cx="5182920" cy="3573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DK" sz="24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Click to edit Master text styles</a:t>
            </a:r>
            <a:endParaRPr b="0" lang="en-DK" sz="24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DK" sz="20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Second level</a:t>
            </a:r>
            <a:endParaRPr b="0" lang="en-DK" sz="20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lvl="2" marL="1143000" indent="-228600" defTabSz="9144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DK" sz="18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Third level</a:t>
            </a:r>
            <a:endParaRPr b="0" lang="en-DK" sz="18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lvl="3" marL="1600200" indent="-228600" defTabSz="9144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DK" sz="18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Fourth level</a:t>
            </a:r>
            <a:endParaRPr b="0" lang="en-DK" sz="18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lvl="4" marL="2057400" indent="-228600" defTabSz="9144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DK" sz="18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Fifth level</a:t>
            </a:r>
            <a:endParaRPr b="0" lang="en-DK" sz="18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</p:txBody>
      </p:sp>
      <p:sp>
        <p:nvSpPr>
          <p:cNvPr id="99" name="PlaceHolder 6"/>
          <p:cNvSpPr>
            <a:spLocks noGrp="1"/>
          </p:cNvSpPr>
          <p:nvPr>
            <p:ph type="dt" idx="49"/>
          </p:nvPr>
        </p:nvSpPr>
        <p:spPr>
          <a:xfrm>
            <a:off x="838080" y="648324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DK" sz="1400" strike="noStrike" u="none">
                <a:solidFill>
                  <a:srgbClr val="ffffff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DK" sz="1400" strike="noStrike" u="none">
                <a:solidFill>
                  <a:srgbClr val="ffffff"/>
                </a:solidFill>
                <a:effectLst/>
                <a:uFillTx/>
                <a:latin typeface="Times New Roman"/>
              </a:rPr>
              <a:t>&lt;date/time&gt;</a:t>
            </a:r>
            <a:endParaRPr b="0" lang="en-DK" sz="1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00" name="PlaceHolder 7"/>
          <p:cNvSpPr>
            <a:spLocks noGrp="1"/>
          </p:cNvSpPr>
          <p:nvPr>
            <p:ph type="ftr" idx="50"/>
          </p:nvPr>
        </p:nvSpPr>
        <p:spPr>
          <a:xfrm>
            <a:off x="4038480" y="648324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DK" sz="1400" strike="noStrike" u="none">
                <a:solidFill>
                  <a:srgbClr val="ffffff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DK" sz="1400" strike="noStrike" u="none">
                <a:solidFill>
                  <a:srgbClr val="ffffff"/>
                </a:solidFill>
                <a:effectLst/>
                <a:uFillTx/>
                <a:latin typeface="Times New Roman"/>
              </a:rPr>
              <a:t>&lt;footer&gt;</a:t>
            </a:r>
            <a:endParaRPr b="0" lang="en-DK" sz="1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01" name="PlaceHolder 8"/>
          <p:cNvSpPr>
            <a:spLocks noGrp="1"/>
          </p:cNvSpPr>
          <p:nvPr>
            <p:ph type="sldNum" idx="51"/>
          </p:nvPr>
        </p:nvSpPr>
        <p:spPr>
          <a:xfrm>
            <a:off x="8610480" y="648324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>
              <a:buNone/>
            </a:pPr>
            <a:endParaRPr b="0" lang="en-DK" sz="12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7">
    <p:bg>
      <p:bgPr>
        <a:gradFill rotWithShape="0">
          <a:gsLst>
            <a:gs pos="2000">
              <a:srgbClr val="404040"/>
            </a:gs>
            <a:gs pos="100000">
              <a:srgbClr val="6e5e40"/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838080" y="27662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 algn="ctr" defTabSz="914400">
              <a:lnSpc>
                <a:spcPct val="90000"/>
              </a:lnSpc>
              <a:buNone/>
            </a:pPr>
            <a:r>
              <a:rPr b="0" lang="en-DK" sz="4800" strike="noStrike" u="none">
                <a:ln>
                  <a:solidFill>
                    <a:schemeClr val="accent5"/>
                  </a:solidFill>
                </a:ln>
                <a:solidFill>
                  <a:srgbClr val="ffffff"/>
                </a:solidFill>
                <a:effectLst/>
                <a:uFillTx/>
                <a:latin typeface="Arial Black"/>
              </a:rPr>
              <a:t>Click to edit Master title style</a:t>
            </a:r>
            <a:endParaRPr b="0" lang="en-DK" sz="48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dt" idx="52"/>
          </p:nvPr>
        </p:nvSpPr>
        <p:spPr>
          <a:xfrm>
            <a:off x="838080" y="648324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DK" sz="1400" strike="noStrike" u="none">
                <a:solidFill>
                  <a:srgbClr val="ffffff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DK" sz="1400" strike="noStrike" u="none">
                <a:solidFill>
                  <a:srgbClr val="ffffff"/>
                </a:solidFill>
                <a:effectLst/>
                <a:uFillTx/>
                <a:latin typeface="Times New Roman"/>
              </a:rPr>
              <a:t>&lt;date/time&gt;</a:t>
            </a:r>
            <a:endParaRPr b="0" lang="en-DK" sz="1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ftr" idx="53"/>
          </p:nvPr>
        </p:nvSpPr>
        <p:spPr>
          <a:xfrm>
            <a:off x="4038480" y="648324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DK" sz="1400" strike="noStrike" u="none">
                <a:solidFill>
                  <a:srgbClr val="ffffff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DK" sz="1400" strike="noStrike" u="none">
                <a:solidFill>
                  <a:srgbClr val="ffffff"/>
                </a:solidFill>
                <a:effectLst/>
                <a:uFillTx/>
                <a:latin typeface="Times New Roman"/>
              </a:rPr>
              <a:t>&lt;footer&gt;</a:t>
            </a:r>
            <a:endParaRPr b="0" lang="en-DK" sz="1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 type="sldNum" idx="54"/>
          </p:nvPr>
        </p:nvSpPr>
        <p:spPr>
          <a:xfrm>
            <a:off x="8610480" y="648324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>
              <a:buNone/>
            </a:pPr>
            <a:endParaRPr b="0" lang="en-DK" sz="12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8">
    <p:bg>
      <p:bgPr>
        <a:gradFill rotWithShape="0">
          <a:gsLst>
            <a:gs pos="2000">
              <a:srgbClr val="404040"/>
            </a:gs>
            <a:gs pos="100000">
              <a:srgbClr val="6e5e40"/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dt" idx="55"/>
          </p:nvPr>
        </p:nvSpPr>
        <p:spPr>
          <a:xfrm>
            <a:off x="838080" y="648324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DK" sz="1400" strike="noStrike" u="none">
                <a:solidFill>
                  <a:srgbClr val="ffffff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DK" sz="1400" strike="noStrike" u="none">
                <a:solidFill>
                  <a:srgbClr val="ffffff"/>
                </a:solidFill>
                <a:effectLst/>
                <a:uFillTx/>
                <a:latin typeface="Times New Roman"/>
              </a:rPr>
              <a:t>&lt;date/time&gt;</a:t>
            </a:r>
            <a:endParaRPr b="0" lang="en-DK" sz="1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 type="ftr" idx="56"/>
          </p:nvPr>
        </p:nvSpPr>
        <p:spPr>
          <a:xfrm>
            <a:off x="4038480" y="648324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DK" sz="1400" strike="noStrike" u="none">
                <a:solidFill>
                  <a:srgbClr val="ffffff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DK" sz="1400" strike="noStrike" u="none">
                <a:solidFill>
                  <a:srgbClr val="ffffff"/>
                </a:solidFill>
                <a:effectLst/>
                <a:uFillTx/>
                <a:latin typeface="Times New Roman"/>
              </a:rPr>
              <a:t>&lt;footer&gt;</a:t>
            </a:r>
            <a:endParaRPr b="0" lang="en-DK" sz="1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08" name="PlaceHolder 3"/>
          <p:cNvSpPr>
            <a:spLocks noGrp="1"/>
          </p:cNvSpPr>
          <p:nvPr>
            <p:ph type="sldNum" idx="57"/>
          </p:nvPr>
        </p:nvSpPr>
        <p:spPr>
          <a:xfrm>
            <a:off x="8610480" y="648324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>
              <a:buNone/>
            </a:pPr>
            <a:endParaRPr b="0" lang="en-DK" sz="12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ection Header 1 Item">
    <p:bg>
      <p:bgPr>
        <a:gradFill rotWithShape="0">
          <a:gsLst>
            <a:gs pos="2000">
              <a:srgbClr val="404040"/>
            </a:gs>
            <a:gs pos="100000">
              <a:srgbClr val="6e5e40"/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360720" y="141480"/>
            <a:ext cx="5861160" cy="396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sp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en-US" sz="2600" strike="noStrike" u="none">
                <a:ln>
                  <a:solidFill>
                    <a:schemeClr val="accent5"/>
                  </a:solidFill>
                </a:ln>
                <a:solidFill>
                  <a:srgbClr val="ffffff"/>
                </a:solidFill>
                <a:effectLst/>
                <a:uFillTx/>
                <a:latin typeface="Arial Black"/>
              </a:rPr>
              <a:t>Click to edit Master title style</a:t>
            </a:r>
            <a:endParaRPr b="0" lang="en-DK" sz="26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dt" idx="4"/>
          </p:nvPr>
        </p:nvSpPr>
        <p:spPr>
          <a:xfrm>
            <a:off x="838080" y="648324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DK" sz="1400" strike="noStrike" u="none">
                <a:solidFill>
                  <a:srgbClr val="ffffff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DK" sz="1400" strike="noStrike" u="none">
                <a:solidFill>
                  <a:srgbClr val="ffffff"/>
                </a:solidFill>
                <a:effectLst/>
                <a:uFillTx/>
                <a:latin typeface="Times New Roman"/>
              </a:rPr>
              <a:t>&lt;date/time&gt;</a:t>
            </a:r>
            <a:endParaRPr b="0" lang="en-DK" sz="1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ftr" idx="5"/>
          </p:nvPr>
        </p:nvSpPr>
        <p:spPr>
          <a:xfrm>
            <a:off x="4038480" y="648324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DK" sz="1400" strike="noStrike" u="none">
                <a:solidFill>
                  <a:srgbClr val="ffffff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DK" sz="1400" strike="noStrike" u="none">
                <a:solidFill>
                  <a:srgbClr val="ffffff"/>
                </a:solidFill>
                <a:effectLst/>
                <a:uFillTx/>
                <a:latin typeface="Times New Roman"/>
              </a:rPr>
              <a:t>&lt;footer&gt;</a:t>
            </a:r>
            <a:endParaRPr b="0" lang="en-DK" sz="1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2" name="PlaceHolder 4"/>
          <p:cNvSpPr>
            <a:spLocks noGrp="1"/>
          </p:cNvSpPr>
          <p:nvPr>
            <p:ph type="sldNum" idx="6"/>
          </p:nvPr>
        </p:nvSpPr>
        <p:spPr>
          <a:xfrm>
            <a:off x="8610480" y="648324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>
              <a:buNone/>
            </a:pPr>
            <a:endParaRPr b="0" lang="en-DK" sz="12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3" name="PlaceHolder 5"/>
          <p:cNvSpPr>
            <a:spLocks noGrp="1"/>
          </p:cNvSpPr>
          <p:nvPr>
            <p:ph type="body"/>
          </p:nvPr>
        </p:nvSpPr>
        <p:spPr>
          <a:xfrm>
            <a:off x="283320" y="641880"/>
            <a:ext cx="11529360" cy="537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DK" sz="20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Click to edit Master text styles</a:t>
            </a:r>
            <a:endParaRPr b="0" lang="en-DK" sz="20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lvl="1" marL="685800" indent="-228600" defTabSz="9144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DK" sz="18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Second level</a:t>
            </a:r>
            <a:endParaRPr b="0" lang="en-DK" sz="18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lvl="2" marL="1143000" indent="-228600" defTabSz="9144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DK" sz="16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Third level</a:t>
            </a:r>
            <a:endParaRPr b="0" lang="en-DK" sz="16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lvl="3" marL="1600200" indent="-228600" defTabSz="9144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DK" sz="16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Fourth level</a:t>
            </a:r>
            <a:endParaRPr b="0" lang="en-DK" sz="16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lvl="4" marL="2057400" indent="-228600" defTabSz="9144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DK" sz="16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Fifth level</a:t>
            </a:r>
            <a:endParaRPr b="0" lang="en-DK" sz="16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</p:txBody>
      </p:sp>
      <p:cxnSp>
        <p:nvCxnSpPr>
          <p:cNvPr id="14" name="Straight Connector"/>
          <p:cNvCxnSpPr/>
          <p:nvPr/>
        </p:nvCxnSpPr>
        <p:spPr>
          <a:xfrm>
            <a:off x="289440" y="538200"/>
            <a:ext cx="11564280" cy="360"/>
          </a:xfrm>
          <a:prstGeom prst="straightConnector1">
            <a:avLst/>
          </a:prstGeom>
          <a:ln w="44450">
            <a:solidFill>
              <a:srgbClr val="ffffff"/>
            </a:solidFill>
          </a:ln>
        </p:spPr>
      </p:cxnSp>
      <p:cxnSp>
        <p:nvCxnSpPr>
          <p:cNvPr id="15" name="Straight Connector"/>
          <p:cNvCxnSpPr/>
          <p:nvPr/>
        </p:nvCxnSpPr>
        <p:spPr>
          <a:xfrm>
            <a:off x="324360" y="6453360"/>
            <a:ext cx="11529360" cy="360"/>
          </a:xfrm>
          <a:prstGeom prst="straightConnector1">
            <a:avLst/>
          </a:prstGeom>
          <a:ln w="12700">
            <a:solidFill>
              <a:srgbClr val="ffffff"/>
            </a:solidFill>
          </a:ln>
        </p:spPr>
      </p:cxn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ection Header Subject  1 Item">
    <p:bg>
      <p:bgPr>
        <a:gradFill rotWithShape="0">
          <a:gsLst>
            <a:gs pos="2000">
              <a:srgbClr val="404040"/>
            </a:gs>
            <a:gs pos="100000">
              <a:srgbClr val="6e5e40"/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360720" y="141480"/>
            <a:ext cx="5861160" cy="396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sp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en-US" sz="2600" strike="noStrike" u="none">
                <a:solidFill>
                  <a:srgbClr val="ffffff">
                    <a:alpha val="30000"/>
                  </a:srgbClr>
                </a:solidFill>
                <a:effectLst/>
                <a:uFillTx/>
                <a:latin typeface="Arial Black"/>
              </a:rPr>
              <a:t>Click to edit Master title style</a:t>
            </a:r>
            <a:endParaRPr b="0" lang="en-DK" sz="26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dt" idx="7"/>
          </p:nvPr>
        </p:nvSpPr>
        <p:spPr>
          <a:xfrm>
            <a:off x="838080" y="648324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DK" sz="1400" strike="noStrike" u="none">
                <a:solidFill>
                  <a:srgbClr val="ffffff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DK" sz="1400" strike="noStrike" u="none">
                <a:solidFill>
                  <a:srgbClr val="ffffff"/>
                </a:solidFill>
                <a:effectLst/>
                <a:uFillTx/>
                <a:latin typeface="Times New Roman"/>
              </a:rPr>
              <a:t>&lt;date/time&gt;</a:t>
            </a:r>
            <a:endParaRPr b="0" lang="en-DK" sz="1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ftr" idx="8"/>
          </p:nvPr>
        </p:nvSpPr>
        <p:spPr>
          <a:xfrm>
            <a:off x="4038480" y="648324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DK" sz="1400" strike="noStrike" u="none">
                <a:solidFill>
                  <a:srgbClr val="ffffff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DK" sz="1400" strike="noStrike" u="none">
                <a:solidFill>
                  <a:srgbClr val="ffffff"/>
                </a:solidFill>
                <a:effectLst/>
                <a:uFillTx/>
                <a:latin typeface="Times New Roman"/>
              </a:rPr>
              <a:t>&lt;footer&gt;</a:t>
            </a:r>
            <a:endParaRPr b="0" lang="en-DK" sz="1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sldNum" idx="9"/>
          </p:nvPr>
        </p:nvSpPr>
        <p:spPr>
          <a:xfrm>
            <a:off x="8610480" y="648324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>
              <a:buNone/>
            </a:pPr>
            <a:endParaRPr b="0" lang="en-DK" sz="12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20" name="PlaceHolder 5"/>
          <p:cNvSpPr>
            <a:spLocks noGrp="1"/>
          </p:cNvSpPr>
          <p:nvPr>
            <p:ph type="body"/>
          </p:nvPr>
        </p:nvSpPr>
        <p:spPr>
          <a:xfrm>
            <a:off x="283320" y="804600"/>
            <a:ext cx="11529360" cy="537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DK" sz="20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Click to edit Master text styles</a:t>
            </a:r>
            <a:endParaRPr b="0" lang="en-DK" sz="20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lvl="1" marL="685800" indent="-228600" defTabSz="9144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DK" sz="18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Second level</a:t>
            </a:r>
            <a:endParaRPr b="0" lang="en-DK" sz="18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lvl="2" marL="1143000" indent="-228600" defTabSz="9144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DK" sz="16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Third level</a:t>
            </a:r>
            <a:endParaRPr b="0" lang="en-DK" sz="16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lvl="3" marL="1600200" indent="-228600" defTabSz="9144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DK" sz="16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Fourth level</a:t>
            </a:r>
            <a:endParaRPr b="0" lang="en-DK" sz="16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lvl="4" marL="2057400" indent="-228600" defTabSz="9144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DK" sz="16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Fifth level</a:t>
            </a:r>
            <a:endParaRPr b="0" lang="en-DK" sz="16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</p:txBody>
      </p:sp>
      <p:cxnSp>
        <p:nvCxnSpPr>
          <p:cNvPr id="21" name="Straight Connector"/>
          <p:cNvCxnSpPr/>
          <p:nvPr/>
        </p:nvCxnSpPr>
        <p:spPr>
          <a:xfrm>
            <a:off x="289440" y="538200"/>
            <a:ext cx="11564280" cy="360"/>
          </a:xfrm>
          <a:prstGeom prst="straightConnector1">
            <a:avLst/>
          </a:prstGeom>
          <a:ln w="44450">
            <a:solidFill>
              <a:srgbClr val="ffffff"/>
            </a:solidFill>
          </a:ln>
        </p:spPr>
      </p:cxnSp>
      <p:cxnSp>
        <p:nvCxnSpPr>
          <p:cNvPr id="22" name="Straight Connector"/>
          <p:cNvCxnSpPr/>
          <p:nvPr/>
        </p:nvCxnSpPr>
        <p:spPr>
          <a:xfrm>
            <a:off x="324360" y="6453360"/>
            <a:ext cx="11529360" cy="360"/>
          </a:xfrm>
          <a:prstGeom prst="straightConnector1">
            <a:avLst/>
          </a:prstGeom>
          <a:ln w="12700">
            <a:solidFill>
              <a:srgbClr val="ffffff"/>
            </a:solidFill>
          </a:ln>
        </p:spPr>
      </p:cxn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ection Header">
    <p:bg>
      <p:bgPr>
        <a:gradFill rotWithShape="0">
          <a:gsLst>
            <a:gs pos="2000">
              <a:srgbClr val="404040"/>
            </a:gs>
            <a:gs pos="100000">
              <a:srgbClr val="6e5e40"/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831960" y="3750840"/>
            <a:ext cx="9847800" cy="811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en-DK" sz="4000" strike="noStrike" u="none">
                <a:ln>
                  <a:solidFill>
                    <a:schemeClr val="accent5"/>
                  </a:solidFill>
                </a:ln>
                <a:solidFill>
                  <a:srgbClr val="ffffff"/>
                </a:solidFill>
                <a:effectLst/>
                <a:uFillTx/>
                <a:latin typeface="Arial Black"/>
              </a:rPr>
              <a:t>Click to edit Master title style</a:t>
            </a:r>
            <a:endParaRPr b="0" lang="en-DK" sz="40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831960" y="4610160"/>
            <a:ext cx="7321320" cy="647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DK" sz="18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Click to edit Master text styles</a:t>
            </a:r>
            <a:endParaRPr b="0" lang="en-DK" sz="18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dt" idx="10"/>
          </p:nvPr>
        </p:nvSpPr>
        <p:spPr>
          <a:xfrm>
            <a:off x="838080" y="648324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DK" sz="1400" strike="noStrike" u="none">
                <a:solidFill>
                  <a:srgbClr val="ffffff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DK" sz="1400" strike="noStrike" u="none">
                <a:solidFill>
                  <a:srgbClr val="ffffff"/>
                </a:solidFill>
                <a:effectLst/>
                <a:uFillTx/>
                <a:latin typeface="Times New Roman"/>
              </a:rPr>
              <a:t>&lt;date/time&gt;</a:t>
            </a:r>
            <a:endParaRPr b="0" lang="en-DK" sz="1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 type="ftr" idx="11"/>
          </p:nvPr>
        </p:nvSpPr>
        <p:spPr>
          <a:xfrm>
            <a:off x="4038480" y="648324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DK" sz="1400" strike="noStrike" u="none">
                <a:solidFill>
                  <a:srgbClr val="ffffff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DK" sz="1400" strike="noStrike" u="none">
                <a:solidFill>
                  <a:srgbClr val="ffffff"/>
                </a:solidFill>
                <a:effectLst/>
                <a:uFillTx/>
                <a:latin typeface="Times New Roman"/>
              </a:rPr>
              <a:t>&lt;footer&gt;</a:t>
            </a:r>
            <a:endParaRPr b="0" lang="en-DK" sz="1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27" name="PlaceHolder 5"/>
          <p:cNvSpPr>
            <a:spLocks noGrp="1"/>
          </p:cNvSpPr>
          <p:nvPr>
            <p:ph type="sldNum" idx="12"/>
          </p:nvPr>
        </p:nvSpPr>
        <p:spPr>
          <a:xfrm>
            <a:off x="8610480" y="648324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>
              <a:buNone/>
            </a:pPr>
            <a:endParaRPr b="0" lang="en-DK" sz="12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 Layout">
    <p:bg>
      <p:bgPr>
        <a:gradFill rotWithShape="0">
          <a:gsLst>
            <a:gs pos="2000">
              <a:srgbClr val="404040"/>
            </a:gs>
            <a:gs pos="100000">
              <a:srgbClr val="6e5e40"/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en-US" sz="4000" strike="noStrike" u="none">
                <a:ln>
                  <a:solidFill>
                    <a:schemeClr val="accent5"/>
                  </a:solidFill>
                </a:ln>
                <a:solidFill>
                  <a:srgbClr val="ffffff"/>
                </a:solidFill>
                <a:effectLst/>
                <a:uFillTx/>
                <a:latin typeface="Arial Black"/>
              </a:rPr>
              <a:t>Click to edit Master title style</a:t>
            </a:r>
            <a:endParaRPr b="0" lang="en-DK" sz="40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dt" idx="13"/>
          </p:nvPr>
        </p:nvSpPr>
        <p:spPr>
          <a:xfrm>
            <a:off x="838080" y="648324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DK" sz="1400" strike="noStrike" u="none">
                <a:solidFill>
                  <a:srgbClr val="ffffff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DK" sz="1400" strike="noStrike" u="none">
                <a:solidFill>
                  <a:srgbClr val="ffffff"/>
                </a:solidFill>
                <a:effectLst/>
                <a:uFillTx/>
                <a:latin typeface="Times New Roman"/>
              </a:rPr>
              <a:t>&lt;date/time&gt;</a:t>
            </a:r>
            <a:endParaRPr b="0" lang="en-DK" sz="1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ftr" idx="14"/>
          </p:nvPr>
        </p:nvSpPr>
        <p:spPr>
          <a:xfrm>
            <a:off x="4038480" y="648324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DK" sz="1400" strike="noStrike" u="none">
                <a:solidFill>
                  <a:srgbClr val="ffffff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DK" sz="1400" strike="noStrike" u="none">
                <a:solidFill>
                  <a:srgbClr val="ffffff"/>
                </a:solidFill>
                <a:effectLst/>
                <a:uFillTx/>
                <a:latin typeface="Times New Roman"/>
              </a:rPr>
              <a:t>&lt;footer&gt;</a:t>
            </a:r>
            <a:endParaRPr b="0" lang="en-DK" sz="1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 type="sldNum" idx="15"/>
          </p:nvPr>
        </p:nvSpPr>
        <p:spPr>
          <a:xfrm>
            <a:off x="8610480" y="648324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>
              <a:buNone/>
            </a:pPr>
            <a:endParaRPr b="0" lang="en-DK" sz="12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wo Content">
    <p:bg>
      <p:bgPr>
        <a:gradFill rotWithShape="0">
          <a:gsLst>
            <a:gs pos="2000">
              <a:srgbClr val="404040"/>
            </a:gs>
            <a:gs pos="100000">
              <a:srgbClr val="6e5e40"/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647640" y="25848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 defTabSz="914400">
              <a:lnSpc>
                <a:spcPct val="90000"/>
              </a:lnSpc>
              <a:buNone/>
            </a:pPr>
            <a:r>
              <a:rPr b="1" lang="en-DK" sz="2400" strike="noStrike" u="none">
                <a:ln>
                  <a:solidFill>
                    <a:schemeClr val="accent5"/>
                  </a:solidFill>
                </a:ln>
                <a:solidFill>
                  <a:srgbClr val="ffffff"/>
                </a:solidFill>
                <a:effectLst/>
                <a:uFillTx/>
                <a:latin typeface="Arial Black"/>
              </a:rPr>
              <a:t>Click to edit Master title style</a:t>
            </a:r>
            <a:endParaRPr b="0" lang="en-DK" sz="24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647640" y="1825560"/>
            <a:ext cx="5181120" cy="435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228600" indent="-228600" defTabSz="914400">
              <a:lnSpc>
                <a:spcPct val="150000"/>
              </a:lnSpc>
              <a:spcBef>
                <a:spcPts val="1001"/>
              </a:spcBef>
              <a:buClr>
                <a:srgbClr val="404040"/>
              </a:buClr>
              <a:buFont typeface="Arial"/>
              <a:buChar char="•"/>
            </a:pPr>
            <a:r>
              <a:rPr b="0" lang="en-DK" sz="2000" strike="noStrike" u="none">
                <a:solidFill>
                  <a:schemeClr val="dk1">
                    <a:lumMod val="75000"/>
                    <a:lumOff val="25000"/>
                  </a:schemeClr>
                </a:solidFill>
                <a:effectLst/>
                <a:uFillTx/>
                <a:latin typeface="Latin Modern Roman Demi"/>
              </a:rPr>
              <a:t>Click to edit Master text styles</a:t>
            </a:r>
            <a:endParaRPr b="0" lang="en-DK" sz="20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lvl="1" marL="685800" indent="-228600" defTabSz="914400">
              <a:lnSpc>
                <a:spcPct val="150000"/>
              </a:lnSpc>
              <a:spcBef>
                <a:spcPts val="499"/>
              </a:spcBef>
              <a:buClr>
                <a:srgbClr val="404040"/>
              </a:buClr>
              <a:buFont typeface="Arial"/>
              <a:buChar char="•"/>
            </a:pPr>
            <a:r>
              <a:rPr b="0" lang="en-DK" sz="1800" strike="noStrike" u="none">
                <a:solidFill>
                  <a:schemeClr val="dk1">
                    <a:lumMod val="75000"/>
                    <a:lumOff val="25000"/>
                  </a:schemeClr>
                </a:solidFill>
                <a:effectLst/>
                <a:uFillTx/>
                <a:latin typeface="Latin Modern Roman Demi"/>
              </a:rPr>
              <a:t>Second level</a:t>
            </a:r>
            <a:endParaRPr b="0" lang="en-DK" sz="18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lvl="2" marL="1143000" indent="-228600" defTabSz="914400">
              <a:lnSpc>
                <a:spcPct val="150000"/>
              </a:lnSpc>
              <a:spcBef>
                <a:spcPts val="499"/>
              </a:spcBef>
              <a:buClr>
                <a:srgbClr val="404040"/>
              </a:buClr>
              <a:buFont typeface="Arial"/>
              <a:buChar char="•"/>
            </a:pPr>
            <a:r>
              <a:rPr b="0" lang="en-DK" sz="1600" strike="noStrike" u="none">
                <a:solidFill>
                  <a:schemeClr val="dk1">
                    <a:lumMod val="75000"/>
                    <a:lumOff val="25000"/>
                  </a:schemeClr>
                </a:solidFill>
                <a:effectLst/>
                <a:uFillTx/>
                <a:latin typeface="Latin Modern Roman Demi"/>
              </a:rPr>
              <a:t>Third level</a:t>
            </a:r>
            <a:endParaRPr b="0" lang="en-DK" sz="16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lvl="3" marL="1600200" indent="-228600" defTabSz="914400">
              <a:lnSpc>
                <a:spcPct val="150000"/>
              </a:lnSpc>
              <a:spcBef>
                <a:spcPts val="499"/>
              </a:spcBef>
              <a:buClr>
                <a:srgbClr val="404040"/>
              </a:buClr>
              <a:buFont typeface="Arial"/>
              <a:buChar char="•"/>
            </a:pPr>
            <a:r>
              <a:rPr b="0" lang="en-DK" sz="1600" strike="noStrike" u="none">
                <a:solidFill>
                  <a:schemeClr val="dk1">
                    <a:lumMod val="75000"/>
                    <a:lumOff val="25000"/>
                  </a:schemeClr>
                </a:solidFill>
                <a:effectLst/>
                <a:uFillTx/>
                <a:latin typeface="Latin Modern Roman Demi"/>
              </a:rPr>
              <a:t>Fourth level</a:t>
            </a:r>
            <a:endParaRPr b="0" lang="en-DK" sz="16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lvl="4" marL="2057400" indent="-228600" defTabSz="914400">
              <a:lnSpc>
                <a:spcPct val="150000"/>
              </a:lnSpc>
              <a:spcBef>
                <a:spcPts val="499"/>
              </a:spcBef>
              <a:buClr>
                <a:srgbClr val="404040"/>
              </a:buClr>
              <a:buFont typeface="Arial"/>
              <a:buChar char="•"/>
            </a:pPr>
            <a:r>
              <a:rPr b="0" lang="en-DK" sz="1600" strike="noStrike" u="none">
                <a:solidFill>
                  <a:schemeClr val="dk1">
                    <a:lumMod val="75000"/>
                    <a:lumOff val="25000"/>
                  </a:schemeClr>
                </a:solidFill>
                <a:effectLst/>
                <a:uFillTx/>
                <a:latin typeface="Latin Modern Roman Demi"/>
              </a:rPr>
              <a:t>Fifth level</a:t>
            </a:r>
            <a:endParaRPr b="0" lang="en-DK" sz="16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5981760" y="1825560"/>
            <a:ext cx="5181120" cy="435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228600" indent="-228600" defTabSz="914400">
              <a:lnSpc>
                <a:spcPct val="150000"/>
              </a:lnSpc>
              <a:spcBef>
                <a:spcPts val="1001"/>
              </a:spcBef>
              <a:buClr>
                <a:srgbClr val="404040"/>
              </a:buClr>
              <a:buFont typeface="Arial"/>
              <a:buChar char="•"/>
            </a:pPr>
            <a:r>
              <a:rPr b="0" lang="en-DK" sz="2000" strike="noStrike" u="none">
                <a:solidFill>
                  <a:schemeClr val="dk1">
                    <a:lumMod val="75000"/>
                    <a:lumOff val="25000"/>
                  </a:schemeClr>
                </a:solidFill>
                <a:effectLst/>
                <a:uFillTx/>
                <a:latin typeface="Latin Modern Roman Demi"/>
              </a:rPr>
              <a:t>Click to edit Master text styles</a:t>
            </a:r>
            <a:endParaRPr b="0" lang="en-DK" sz="20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lvl="1" marL="685800" indent="-228600" defTabSz="914400">
              <a:lnSpc>
                <a:spcPct val="150000"/>
              </a:lnSpc>
              <a:spcBef>
                <a:spcPts val="499"/>
              </a:spcBef>
              <a:buClr>
                <a:srgbClr val="404040"/>
              </a:buClr>
              <a:buFont typeface="Arial"/>
              <a:buChar char="•"/>
            </a:pPr>
            <a:r>
              <a:rPr b="0" lang="en-DK" sz="1800" strike="noStrike" u="none">
                <a:solidFill>
                  <a:schemeClr val="dk1">
                    <a:lumMod val="75000"/>
                    <a:lumOff val="25000"/>
                  </a:schemeClr>
                </a:solidFill>
                <a:effectLst/>
                <a:uFillTx/>
                <a:latin typeface="Latin Modern Roman Demi"/>
              </a:rPr>
              <a:t>Second level</a:t>
            </a:r>
            <a:endParaRPr b="0" lang="en-DK" sz="18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lvl="2" marL="1143000" indent="-228600" defTabSz="914400">
              <a:lnSpc>
                <a:spcPct val="150000"/>
              </a:lnSpc>
              <a:spcBef>
                <a:spcPts val="499"/>
              </a:spcBef>
              <a:buClr>
                <a:srgbClr val="404040"/>
              </a:buClr>
              <a:buFont typeface="Arial"/>
              <a:buChar char="•"/>
            </a:pPr>
            <a:r>
              <a:rPr b="0" lang="en-DK" sz="1600" strike="noStrike" u="none">
                <a:solidFill>
                  <a:schemeClr val="dk1">
                    <a:lumMod val="75000"/>
                    <a:lumOff val="25000"/>
                  </a:schemeClr>
                </a:solidFill>
                <a:effectLst/>
                <a:uFillTx/>
                <a:latin typeface="Latin Modern Roman Demi"/>
              </a:rPr>
              <a:t>Third level</a:t>
            </a:r>
            <a:endParaRPr b="0" lang="en-DK" sz="16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lvl="3" marL="1600200" indent="-228600" defTabSz="914400">
              <a:lnSpc>
                <a:spcPct val="150000"/>
              </a:lnSpc>
              <a:spcBef>
                <a:spcPts val="499"/>
              </a:spcBef>
              <a:buClr>
                <a:srgbClr val="404040"/>
              </a:buClr>
              <a:buFont typeface="Arial"/>
              <a:buChar char="•"/>
            </a:pPr>
            <a:r>
              <a:rPr b="0" lang="en-DK" sz="1600" strike="noStrike" u="none">
                <a:solidFill>
                  <a:schemeClr val="dk1">
                    <a:lumMod val="75000"/>
                    <a:lumOff val="25000"/>
                  </a:schemeClr>
                </a:solidFill>
                <a:effectLst/>
                <a:uFillTx/>
                <a:latin typeface="Latin Modern Roman Demi"/>
              </a:rPr>
              <a:t>Fourth level</a:t>
            </a:r>
            <a:endParaRPr b="0" lang="en-DK" sz="16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lvl="4" marL="2057400" indent="-228600" defTabSz="914400">
              <a:lnSpc>
                <a:spcPct val="150000"/>
              </a:lnSpc>
              <a:spcBef>
                <a:spcPts val="499"/>
              </a:spcBef>
              <a:buClr>
                <a:srgbClr val="404040"/>
              </a:buClr>
              <a:buFont typeface="Arial"/>
              <a:buChar char="•"/>
            </a:pPr>
            <a:r>
              <a:rPr b="0" lang="en-DK" sz="1600" strike="noStrike" u="none">
                <a:solidFill>
                  <a:schemeClr val="dk1">
                    <a:lumMod val="75000"/>
                    <a:lumOff val="25000"/>
                  </a:schemeClr>
                </a:solidFill>
                <a:effectLst/>
                <a:uFillTx/>
                <a:latin typeface="Latin Modern Roman Demi"/>
              </a:rPr>
              <a:t>Fifth level</a:t>
            </a:r>
            <a:endParaRPr b="0" lang="en-DK" sz="16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dt" idx="16"/>
          </p:nvPr>
        </p:nvSpPr>
        <p:spPr>
          <a:xfrm>
            <a:off x="838080" y="648324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DK" sz="1400" strike="noStrike" u="none">
                <a:solidFill>
                  <a:srgbClr val="ffffff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DK" sz="1400" strike="noStrike" u="none">
                <a:solidFill>
                  <a:srgbClr val="ffffff"/>
                </a:solidFill>
                <a:effectLst/>
                <a:uFillTx/>
                <a:latin typeface="Times New Roman"/>
              </a:rPr>
              <a:t>&lt;date/time&gt;</a:t>
            </a:r>
            <a:endParaRPr b="0" lang="en-DK" sz="1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 type="ftr" idx="17"/>
          </p:nvPr>
        </p:nvSpPr>
        <p:spPr>
          <a:xfrm>
            <a:off x="4038480" y="648324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DK" sz="1400" strike="noStrike" u="none">
                <a:solidFill>
                  <a:srgbClr val="ffffff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DK" sz="1400" strike="noStrike" u="none">
                <a:solidFill>
                  <a:srgbClr val="ffffff"/>
                </a:solidFill>
                <a:effectLst/>
                <a:uFillTx/>
                <a:latin typeface="Times New Roman"/>
              </a:rPr>
              <a:t>&lt;footer&gt;</a:t>
            </a:r>
            <a:endParaRPr b="0" lang="en-DK" sz="1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 type="sldNum" idx="18"/>
          </p:nvPr>
        </p:nvSpPr>
        <p:spPr>
          <a:xfrm>
            <a:off x="8610480" y="648324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>
              <a:buNone/>
            </a:pPr>
            <a:endParaRPr b="0" lang="en-DK" sz="12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omparison">
    <p:bg>
      <p:bgPr>
        <a:gradFill rotWithShape="0">
          <a:gsLst>
            <a:gs pos="2000">
              <a:srgbClr val="404040"/>
            </a:gs>
            <a:gs pos="100000">
              <a:srgbClr val="6e5e40"/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8398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en-DK" sz="4000" strike="noStrike" u="none">
                <a:ln>
                  <a:solidFill>
                    <a:schemeClr val="accent5"/>
                  </a:solidFill>
                </a:ln>
                <a:solidFill>
                  <a:srgbClr val="ffffff"/>
                </a:solidFill>
                <a:effectLst/>
                <a:uFillTx/>
                <a:latin typeface="Arial Black"/>
              </a:rPr>
              <a:t>Click to edit Master title style</a:t>
            </a:r>
            <a:endParaRPr b="0" lang="en-DK" sz="40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839880" y="1744920"/>
            <a:ext cx="5157360" cy="823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DK" sz="24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Click to edit Master text styles</a:t>
            </a:r>
            <a:endParaRPr b="0" lang="en-DK" sz="24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</p:txBody>
      </p:sp>
      <p:sp>
        <p:nvSpPr>
          <p:cNvPr id="40" name="PlaceHolder 3"/>
          <p:cNvSpPr>
            <a:spLocks noGrp="1"/>
          </p:cNvSpPr>
          <p:nvPr>
            <p:ph type="body"/>
          </p:nvPr>
        </p:nvSpPr>
        <p:spPr>
          <a:xfrm>
            <a:off x="839880" y="2615760"/>
            <a:ext cx="5157360" cy="3573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DK" sz="24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Click to edit Master text styles</a:t>
            </a:r>
            <a:endParaRPr b="0" lang="en-DK" sz="24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DK" sz="20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Second level</a:t>
            </a:r>
            <a:endParaRPr b="0" lang="en-DK" sz="20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lvl="2" marL="1143000" indent="-228600" defTabSz="9144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DK" sz="18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Third level</a:t>
            </a:r>
            <a:endParaRPr b="0" lang="en-DK" sz="18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lvl="3" marL="1600200" indent="-228600" defTabSz="9144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DK" sz="18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Fourth level</a:t>
            </a:r>
            <a:endParaRPr b="0" lang="en-DK" sz="18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lvl="4" marL="2057400" indent="-228600" defTabSz="9144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DK" sz="18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Fifth level</a:t>
            </a:r>
            <a:endParaRPr b="0" lang="en-DK" sz="18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</p:txBody>
      </p:sp>
      <p:sp>
        <p:nvSpPr>
          <p:cNvPr id="41" name="PlaceHolder 4"/>
          <p:cNvSpPr>
            <a:spLocks noGrp="1"/>
          </p:cNvSpPr>
          <p:nvPr>
            <p:ph type="body"/>
          </p:nvPr>
        </p:nvSpPr>
        <p:spPr>
          <a:xfrm>
            <a:off x="6172200" y="1744920"/>
            <a:ext cx="5182920" cy="823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DK" sz="24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Click to edit Master text styles</a:t>
            </a:r>
            <a:endParaRPr b="0" lang="en-DK" sz="24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</p:txBody>
      </p:sp>
      <p:sp>
        <p:nvSpPr>
          <p:cNvPr id="42" name="PlaceHolder 5"/>
          <p:cNvSpPr>
            <a:spLocks noGrp="1"/>
          </p:cNvSpPr>
          <p:nvPr>
            <p:ph type="body"/>
          </p:nvPr>
        </p:nvSpPr>
        <p:spPr>
          <a:xfrm>
            <a:off x="6172200" y="2615760"/>
            <a:ext cx="5182920" cy="3573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DK" sz="24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Click to edit Master text styles</a:t>
            </a:r>
            <a:endParaRPr b="0" lang="en-DK" sz="24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DK" sz="20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Second level</a:t>
            </a:r>
            <a:endParaRPr b="0" lang="en-DK" sz="20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lvl="2" marL="1143000" indent="-228600" defTabSz="9144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DK" sz="18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Third level</a:t>
            </a:r>
            <a:endParaRPr b="0" lang="en-DK" sz="18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lvl="3" marL="1600200" indent="-228600" defTabSz="9144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DK" sz="18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Fourth level</a:t>
            </a:r>
            <a:endParaRPr b="0" lang="en-DK" sz="18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lvl="4" marL="2057400" indent="-228600" defTabSz="9144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DK" sz="18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Fifth level</a:t>
            </a:r>
            <a:endParaRPr b="0" lang="en-DK" sz="18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</p:txBody>
      </p:sp>
      <p:sp>
        <p:nvSpPr>
          <p:cNvPr id="43" name="PlaceHolder 6"/>
          <p:cNvSpPr>
            <a:spLocks noGrp="1"/>
          </p:cNvSpPr>
          <p:nvPr>
            <p:ph type="dt" idx="19"/>
          </p:nvPr>
        </p:nvSpPr>
        <p:spPr>
          <a:xfrm>
            <a:off x="838080" y="648324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DK" sz="1400" strike="noStrike" u="none">
                <a:solidFill>
                  <a:srgbClr val="ffffff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DK" sz="1400" strike="noStrike" u="none">
                <a:solidFill>
                  <a:srgbClr val="ffffff"/>
                </a:solidFill>
                <a:effectLst/>
                <a:uFillTx/>
                <a:latin typeface="Times New Roman"/>
              </a:rPr>
              <a:t>&lt;date/time&gt;</a:t>
            </a:r>
            <a:endParaRPr b="0" lang="en-DK" sz="1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44" name="PlaceHolder 7"/>
          <p:cNvSpPr>
            <a:spLocks noGrp="1"/>
          </p:cNvSpPr>
          <p:nvPr>
            <p:ph type="ftr" idx="20"/>
          </p:nvPr>
        </p:nvSpPr>
        <p:spPr>
          <a:xfrm>
            <a:off x="4038480" y="648324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DK" sz="1400" strike="noStrike" u="none">
                <a:solidFill>
                  <a:srgbClr val="ffffff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DK" sz="1400" strike="noStrike" u="none">
                <a:solidFill>
                  <a:srgbClr val="ffffff"/>
                </a:solidFill>
                <a:effectLst/>
                <a:uFillTx/>
                <a:latin typeface="Times New Roman"/>
              </a:rPr>
              <a:t>&lt;footer&gt;</a:t>
            </a:r>
            <a:endParaRPr b="0" lang="en-DK" sz="1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45" name="PlaceHolder 8"/>
          <p:cNvSpPr>
            <a:spLocks noGrp="1"/>
          </p:cNvSpPr>
          <p:nvPr>
            <p:ph type="sldNum" idx="21"/>
          </p:nvPr>
        </p:nvSpPr>
        <p:spPr>
          <a:xfrm>
            <a:off x="8610480" y="648324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>
              <a:buNone/>
            </a:pPr>
            <a:endParaRPr b="0" lang="en-DK" sz="12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bg>
      <p:bgPr>
        <a:gradFill rotWithShape="0">
          <a:gsLst>
            <a:gs pos="2000">
              <a:srgbClr val="404040"/>
            </a:gs>
            <a:gs pos="100000">
              <a:srgbClr val="6e5e40"/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838080" y="27662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 algn="ctr" defTabSz="914400">
              <a:lnSpc>
                <a:spcPct val="90000"/>
              </a:lnSpc>
              <a:buNone/>
            </a:pPr>
            <a:r>
              <a:rPr b="0" lang="en-DK" sz="4800" strike="noStrike" u="none">
                <a:ln>
                  <a:solidFill>
                    <a:schemeClr val="accent5"/>
                  </a:solidFill>
                </a:ln>
                <a:solidFill>
                  <a:srgbClr val="ffffff"/>
                </a:solidFill>
                <a:effectLst/>
                <a:uFillTx/>
                <a:latin typeface="Arial Black"/>
              </a:rPr>
              <a:t>Click to edit Master title style</a:t>
            </a:r>
            <a:endParaRPr b="0" lang="en-DK" sz="48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dt" idx="22"/>
          </p:nvPr>
        </p:nvSpPr>
        <p:spPr>
          <a:xfrm>
            <a:off x="838080" y="648324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DK" sz="1400" strike="noStrike" u="none">
                <a:solidFill>
                  <a:srgbClr val="ffffff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DK" sz="1400" strike="noStrike" u="none">
                <a:solidFill>
                  <a:srgbClr val="ffffff"/>
                </a:solidFill>
                <a:effectLst/>
                <a:uFillTx/>
                <a:latin typeface="Times New Roman"/>
              </a:rPr>
              <a:t>&lt;date/time&gt;</a:t>
            </a:r>
            <a:endParaRPr b="0" lang="en-DK" sz="1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 type="ftr" idx="23"/>
          </p:nvPr>
        </p:nvSpPr>
        <p:spPr>
          <a:xfrm>
            <a:off x="4038480" y="648324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DK" sz="1400" strike="noStrike" u="none">
                <a:solidFill>
                  <a:srgbClr val="ffffff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DK" sz="1400" strike="noStrike" u="none">
                <a:solidFill>
                  <a:srgbClr val="ffffff"/>
                </a:solidFill>
                <a:effectLst/>
                <a:uFillTx/>
                <a:latin typeface="Times New Roman"/>
              </a:rPr>
              <a:t>&lt;footer&gt;</a:t>
            </a:r>
            <a:endParaRPr b="0" lang="en-DK" sz="1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49" name="PlaceHolder 4"/>
          <p:cNvSpPr>
            <a:spLocks noGrp="1"/>
          </p:cNvSpPr>
          <p:nvPr>
            <p:ph type="sldNum" idx="24"/>
          </p:nvPr>
        </p:nvSpPr>
        <p:spPr>
          <a:xfrm>
            <a:off x="8610480" y="648324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>
              <a:buNone/>
            </a:pPr>
            <a:endParaRPr b="0" lang="en-DK" sz="12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">
    <p:bg>
      <p:bgPr>
        <a:gradFill rotWithShape="0">
          <a:gsLst>
            <a:gs pos="2000">
              <a:srgbClr val="404040"/>
            </a:gs>
            <a:gs pos="100000">
              <a:srgbClr val="6e5e40"/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dt" idx="25"/>
          </p:nvPr>
        </p:nvSpPr>
        <p:spPr>
          <a:xfrm>
            <a:off x="838080" y="648324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DK" sz="1400" strike="noStrike" u="none">
                <a:solidFill>
                  <a:srgbClr val="ffffff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DK" sz="1400" strike="noStrike" u="none">
                <a:solidFill>
                  <a:srgbClr val="ffffff"/>
                </a:solidFill>
                <a:effectLst/>
                <a:uFillTx/>
                <a:latin typeface="Times New Roman"/>
              </a:rPr>
              <a:t>&lt;date/time&gt;</a:t>
            </a:r>
            <a:endParaRPr b="0" lang="en-DK" sz="1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ftr" idx="26"/>
          </p:nvPr>
        </p:nvSpPr>
        <p:spPr>
          <a:xfrm>
            <a:off x="4038480" y="648324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DK" sz="1400" strike="noStrike" u="none">
                <a:solidFill>
                  <a:srgbClr val="ffffff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DK" sz="1400" strike="noStrike" u="none">
                <a:solidFill>
                  <a:srgbClr val="ffffff"/>
                </a:solidFill>
                <a:effectLst/>
                <a:uFillTx/>
                <a:latin typeface="Times New Roman"/>
              </a:rPr>
              <a:t>&lt;footer&gt;</a:t>
            </a:r>
            <a:endParaRPr b="0" lang="en-DK" sz="1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sldNum" idx="27"/>
          </p:nvPr>
        </p:nvSpPr>
        <p:spPr>
          <a:xfrm>
            <a:off x="8610480" y="648324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>
              <a:buNone/>
            </a:pPr>
            <a:endParaRPr b="0" lang="en-DK" sz="12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0.xml"/><Relationship Id="rId3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2.xml"/><Relationship Id="rId5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5.xml"/><Relationship Id="rId8" Type="http://schemas.openxmlformats.org/officeDocument/2006/relationships/slideLayout" Target="../slideLayouts/slideLayout16.xml"/><Relationship Id="rId9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19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6.tif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7.tif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8.jpe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1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9.jpe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1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8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diagramData" Target="../diagrams/data1.xml"/><Relationship Id="rId2" Type="http://schemas.openxmlformats.org/officeDocument/2006/relationships/diagramLayout" Target="../diagrams/layout1.xml"/><Relationship Id="rId3" Type="http://schemas.openxmlformats.org/officeDocument/2006/relationships/diagramQuickStyle" Target="../diagrams/quickStyle1.xml"/><Relationship Id="rId4" Type="http://schemas.openxmlformats.org/officeDocument/2006/relationships/diagramColors" Target="../diagrams/colors1.xml"/><Relationship Id="rId5" Type="http://schemas.microsoft.com/office/2007/relationships/diagramDrawing" Target="../diagrams/drawing1.xml"/><Relationship Id="rId6" Type="http://schemas.openxmlformats.org/officeDocument/2006/relationships/slideLayout" Target="../slideLayouts/slideLayout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2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13.jpeg"/><Relationship Id="rId2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14.jpe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4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15.jpe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5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16.jpe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6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17.jpe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7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18.tif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9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18.tif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30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3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18.tif"/><Relationship Id="rId2" Type="http://schemas.openxmlformats.org/officeDocument/2006/relationships/image" Target="../media/image20.png"/><Relationship Id="rId3" Type="http://schemas.openxmlformats.org/officeDocument/2006/relationships/slideLayout" Target="../slideLayouts/slideLayout11.xml"/><Relationship Id="rId4" Type="http://schemas.openxmlformats.org/officeDocument/2006/relationships/notesSlide" Target="../notesSlides/notesSlide32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21.jpeg"/><Relationship Id="rId2" Type="http://schemas.openxmlformats.org/officeDocument/2006/relationships/slideLayout" Target="../slideLayouts/slideLayout11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34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23.jpeg"/><Relationship Id="rId2" Type="http://schemas.openxmlformats.org/officeDocument/2006/relationships/image" Target="../media/image24.tif"/><Relationship Id="rId3" Type="http://schemas.openxmlformats.org/officeDocument/2006/relationships/slideLayout" Target="../slideLayouts/slideLayout3.xml"/><Relationship Id="rId4" Type="http://schemas.openxmlformats.org/officeDocument/2006/relationships/notesSlide" Target="../notesSlides/notesSlide35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25.tif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36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26.tif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37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hyperlink" Target="https://www.youtube.com/watch?v=DrEZ0V_GKI4" TargetMode="External"/><Relationship Id="rId2" Type="http://schemas.openxmlformats.org/officeDocument/2006/relationships/image" Target="../media/image27.jpeg"/><Relationship Id="rId3" Type="http://schemas.openxmlformats.org/officeDocument/2006/relationships/image" Target="../media/image28.jpeg"/><Relationship Id="rId4" Type="http://schemas.openxmlformats.org/officeDocument/2006/relationships/image" Target="../media/image29.jpeg"/><Relationship Id="rId5" Type="http://schemas.openxmlformats.org/officeDocument/2006/relationships/slideLayout" Target="../slideLayouts/slideLayout11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39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hyperlink" Target="https://www.youtube.com/watch?v=zSXgoYdHotw" TargetMode="Externa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4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image" Target="../media/image32.jpeg"/><Relationship Id="rId3" Type="http://schemas.openxmlformats.org/officeDocument/2006/relationships/slideLayout" Target="../slideLayouts/slideLayout11.xml"/><Relationship Id="rId4" Type="http://schemas.openxmlformats.org/officeDocument/2006/relationships/notesSlide" Target="../notesSlides/notesSlide40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33.jpeg"/><Relationship Id="rId2" Type="http://schemas.openxmlformats.org/officeDocument/2006/relationships/image" Target="../media/image34.png"/><Relationship Id="rId3" Type="http://schemas.openxmlformats.org/officeDocument/2006/relationships/slideLayout" Target="../slideLayouts/slideLayout11.xml"/><Relationship Id="rId4" Type="http://schemas.openxmlformats.org/officeDocument/2006/relationships/notesSlide" Target="../notesSlides/notesSlide41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hyperlink" Target="https://www.youtube.com/watch?v=h4WXMjhoUB4" TargetMode="External"/><Relationship Id="rId2" Type="http://schemas.openxmlformats.org/officeDocument/2006/relationships/image" Target="../media/image35.png"/><Relationship Id="rId3" Type="http://schemas.openxmlformats.org/officeDocument/2006/relationships/slideLayout" Target="../slideLayouts/slideLayout11.xml"/><Relationship Id="rId4" Type="http://schemas.openxmlformats.org/officeDocument/2006/relationships/notesSlide" Target="../notesSlides/notesSlide42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43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image" Target="../media/image37.tif"/><Relationship Id="rId2" Type="http://schemas.openxmlformats.org/officeDocument/2006/relationships/image" Target="../media/image38.tif"/><Relationship Id="rId3" Type="http://schemas.openxmlformats.org/officeDocument/2006/relationships/slideLayout" Target="../slideLayouts/slideLayout11.xml"/><Relationship Id="rId4" Type="http://schemas.openxmlformats.org/officeDocument/2006/relationships/notesSlide" Target="../notesSlides/notesSlide44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image" Target="../media/image39.tif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45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40.tif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46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41.jpe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47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48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image" Target="../media/image43.tif"/><Relationship Id="rId2" Type="http://schemas.openxmlformats.org/officeDocument/2006/relationships/slideLayout" Target="../slideLayouts/slideLayout1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2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image" Target="../media/image44.tif"/><Relationship Id="rId2" Type="http://schemas.openxmlformats.org/officeDocument/2006/relationships/slideLayout" Target="../slideLayouts/slideLayout11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image" Target="../media/image45.tif"/><Relationship Id="rId2" Type="http://schemas.openxmlformats.org/officeDocument/2006/relationships/slideLayout" Target="../slideLayouts/slideLayout11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image" Target="../media/image46.jpe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52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image" Target="../media/image47.jpeg"/><Relationship Id="rId2" Type="http://schemas.openxmlformats.org/officeDocument/2006/relationships/slideLayout" Target="../slideLayouts/slideLayout11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image" Target="../media/image48.jpeg"/><Relationship Id="rId2" Type="http://schemas.openxmlformats.org/officeDocument/2006/relationships/slideLayout" Target="../slideLayouts/slideLayout11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56.xml"/>
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image" Target="../media/image50.jpe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57.xml"/>
</Relationships>
</file>

<file path=ppt/slides/_rels/slide58.xml.rels><?xml version="1.0" encoding="UTF-8"?>
<Relationships xmlns="http://schemas.openxmlformats.org/package/2006/relationships"><Relationship Id="rId1" Type="http://schemas.openxmlformats.org/officeDocument/2006/relationships/image" Target="../media/image51.png"/><Relationship Id="rId2" Type="http://schemas.openxmlformats.org/officeDocument/2006/relationships/image" Target="../media/image52.png"/><Relationship Id="rId3" Type="http://schemas.openxmlformats.org/officeDocument/2006/relationships/slideLayout" Target="../slideLayouts/slideLayout11.xml"/><Relationship Id="rId4" Type="http://schemas.openxmlformats.org/officeDocument/2006/relationships/notesSlide" Target="../notesSlides/notesSlide58.xml"/>
</Relationships>
</file>

<file path=ppt/slides/_rels/slide59.xml.rels><?xml version="1.0" encoding="UTF-8"?>
<Relationships xmlns="http://schemas.openxmlformats.org/package/2006/relationships"><Relationship Id="rId1" Type="http://schemas.openxmlformats.org/officeDocument/2006/relationships/image" Target="../media/image53.png"/><Relationship Id="rId2" Type="http://schemas.openxmlformats.org/officeDocument/2006/relationships/image" Target="../media/image54.tif"/><Relationship Id="rId3" Type="http://schemas.openxmlformats.org/officeDocument/2006/relationships/slideLayout" Target="../slideLayouts/slideLayout1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6.xml"/>
</Relationships>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
</Relationships>
</file>

<file path=ppt/slides/_rels/slide61.xml.rels><?xml version="1.0" encoding="UTF-8"?>
<Relationships xmlns="http://schemas.openxmlformats.org/package/2006/relationships"><Relationship Id="rId1" Type="http://schemas.openxmlformats.org/officeDocument/2006/relationships/image" Target="../media/image55.jpeg"/><Relationship Id="rId2" Type="http://schemas.openxmlformats.org/officeDocument/2006/relationships/image" Target="../media/image56.jpeg"/><Relationship Id="rId3" Type="http://schemas.openxmlformats.org/officeDocument/2006/relationships/image" Target="../media/image57.jpeg"/><Relationship Id="rId4" Type="http://schemas.openxmlformats.org/officeDocument/2006/relationships/slideLayout" Target="../slideLayouts/slideLayout11.xml"/>
</Relationships>
</file>

<file path=ppt/slides/_rels/slide6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
</Relationships>
</file>

<file path=ppt/slides/_rels/slide63.xml.rels><?xml version="1.0" encoding="UTF-8"?>
<Relationships xmlns="http://schemas.openxmlformats.org/package/2006/relationships"><Relationship Id="rId1" Type="http://schemas.openxmlformats.org/officeDocument/2006/relationships/image" Target="../media/image58.png"/><Relationship Id="rId2" Type="http://schemas.openxmlformats.org/officeDocument/2006/relationships/slideLayout" Target="../slideLayouts/slideLayout11.xml"/>
</Relationships>
</file>

<file path=ppt/slides/_rels/slide64.xml.rels><?xml version="1.0" encoding="UTF-8"?>
<Relationships xmlns="http://schemas.openxmlformats.org/package/2006/relationships"><Relationship Id="rId1" Type="http://schemas.openxmlformats.org/officeDocument/2006/relationships/image" Target="../media/image59.jpeg"/><Relationship Id="rId2" Type="http://schemas.openxmlformats.org/officeDocument/2006/relationships/image" Target="../media/image60.jpeg"/><Relationship Id="rId3" Type="http://schemas.openxmlformats.org/officeDocument/2006/relationships/image" Target="../media/image61.jpeg"/><Relationship Id="rId4" Type="http://schemas.openxmlformats.org/officeDocument/2006/relationships/slideLayout" Target="../slideLayouts/slideLayout11.xml"/><Relationship Id="rId5" Type="http://schemas.openxmlformats.org/officeDocument/2006/relationships/notesSlide" Target="../notesSlides/notesSlide64.xml"/>
</Relationships>
</file>

<file path=ppt/slides/_rels/slide6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5.xml"/>
</Relationships>
</file>

<file path=ppt/slides/_rels/slide6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5.jpe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4613760" y="1413360"/>
            <a:ext cx="7250760" cy="2216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indent="0" algn="ctr" defTabSz="914400">
              <a:lnSpc>
                <a:spcPct val="130000"/>
              </a:lnSpc>
              <a:buNone/>
            </a:pPr>
            <a:r>
              <a:rPr b="0" lang="en-US" sz="5000" strike="noStrike" u="none">
                <a:ln>
                  <a:solidFill>
                    <a:schemeClr val="accent5"/>
                  </a:solidFill>
                </a:ln>
                <a:solidFill>
                  <a:srgbClr val="ffffff"/>
                </a:solidFill>
                <a:effectLst/>
                <a:uFillTx/>
                <a:latin typeface="Arial Black"/>
              </a:rPr>
              <a:t>Sygdomslære: Medicin &amp; kirurgi</a:t>
            </a:r>
            <a:endParaRPr b="0" lang="en-DK" sz="50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116" name="PlaceHolder 2"/>
          <p:cNvSpPr>
            <a:spLocks noGrp="1"/>
          </p:cNvSpPr>
          <p:nvPr>
            <p:ph type="subTitle"/>
          </p:nvPr>
        </p:nvSpPr>
        <p:spPr>
          <a:xfrm>
            <a:off x="4640760" y="3996720"/>
            <a:ext cx="7251840" cy="1099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algn="ctr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4000" strike="noStrike" u="none"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uFillTx/>
                <a:latin typeface="Arial Black"/>
              </a:rPr>
              <a:t>Gastroenterologi</a:t>
            </a:r>
            <a:endParaRPr b="0" lang="en-DK" sz="4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117" name="Picture 6" descr=""/>
          <p:cNvPicPr/>
          <p:nvPr/>
        </p:nvPicPr>
        <p:blipFill>
          <a:blip r:embed="rId1"/>
          <a:stretch/>
        </p:blipFill>
        <p:spPr>
          <a:xfrm>
            <a:off x="1210320" y="332280"/>
            <a:ext cx="2642400" cy="619272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title"/>
          </p:nvPr>
        </p:nvSpPr>
        <p:spPr>
          <a:xfrm>
            <a:off x="360720" y="178920"/>
            <a:ext cx="5861160" cy="35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en-US" sz="2600" strike="noStrike" u="none">
                <a:solidFill>
                  <a:srgbClr val="ffffff">
                    <a:alpha val="50000"/>
                  </a:srgbClr>
                </a:solidFill>
                <a:effectLst/>
                <a:uFillTx/>
                <a:latin typeface="Arial Black"/>
              </a:rPr>
              <a:t>Øvre GI:</a:t>
            </a:r>
            <a:endParaRPr b="0" lang="en-DK" sz="26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163" name="PlaceHolder 2"/>
          <p:cNvSpPr>
            <a:spLocks noGrp="1"/>
          </p:cNvSpPr>
          <p:nvPr>
            <p:ph type="subTitle"/>
          </p:nvPr>
        </p:nvSpPr>
        <p:spPr>
          <a:xfrm>
            <a:off x="1913760" y="178920"/>
            <a:ext cx="6422040" cy="35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600" strike="noStrike" u="none">
                <a:ln>
                  <a:solidFill>
                    <a:schemeClr val="accent5"/>
                  </a:solidFill>
                </a:ln>
                <a:solidFill>
                  <a:srgbClr val="ffffff"/>
                </a:solidFill>
                <a:effectLst/>
                <a:uFillTx/>
                <a:latin typeface="Arial Black"/>
              </a:rPr>
              <a:t>Gastroeosophagael reflux sygdom</a:t>
            </a:r>
            <a:endParaRPr b="0" lang="en-DK" sz="2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64" name="PlaceHolder 3"/>
          <p:cNvSpPr>
            <a:spLocks noGrp="1"/>
          </p:cNvSpPr>
          <p:nvPr>
            <p:ph/>
          </p:nvPr>
        </p:nvSpPr>
        <p:spPr>
          <a:xfrm>
            <a:off x="283320" y="804600"/>
            <a:ext cx="11529360" cy="537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20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Symptomer</a:t>
            </a:r>
            <a:endParaRPr b="0" lang="en-DK" sz="20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lvl="1" marL="685800" indent="-228600" defTabSz="914400">
              <a:lnSpc>
                <a:spcPct val="120000"/>
              </a:lnSpc>
              <a:spcBef>
                <a:spcPts val="499"/>
              </a:spcBef>
              <a:buClr>
                <a:srgbClr val="ff0000"/>
              </a:buClr>
              <a:buFont typeface="Arial"/>
              <a:buChar char="•"/>
            </a:pPr>
            <a:r>
              <a:rPr b="0" lang="da-DK" sz="1800" strike="noStrike" u="none">
                <a:solidFill>
                  <a:srgbClr val="ff0000"/>
                </a:solidFill>
                <a:effectLst/>
                <a:uFillTx/>
                <a:latin typeface="Latin Modern Roman Demi"/>
              </a:rPr>
              <a:t>Halsbrand </a:t>
            </a:r>
            <a:endParaRPr b="0" lang="en-DK" sz="18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lvl="1" marL="685800" indent="-228600" defTabSz="914400">
              <a:lnSpc>
                <a:spcPct val="120000"/>
              </a:lnSpc>
              <a:spcBef>
                <a:spcPts val="499"/>
              </a:spcBef>
              <a:buClr>
                <a:srgbClr val="ff0000"/>
              </a:buClr>
              <a:buFont typeface="Arial"/>
              <a:buChar char="•"/>
            </a:pPr>
            <a:r>
              <a:rPr b="0" lang="da-DK" sz="1800" strike="noStrike" u="none">
                <a:solidFill>
                  <a:srgbClr val="ff0000"/>
                </a:solidFill>
                <a:effectLst/>
                <a:uFillTx/>
                <a:latin typeface="Latin Modern Roman Demi"/>
              </a:rPr>
              <a:t>Sure opstød</a:t>
            </a:r>
            <a:endParaRPr b="0" lang="en-DK" sz="18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lvl="1" marL="685800" indent="-228600" defTabSz="914400">
              <a:lnSpc>
                <a:spcPct val="120000"/>
              </a:lnSpc>
              <a:spcBef>
                <a:spcPts val="499"/>
              </a:spcBef>
              <a:buClr>
                <a:srgbClr val="ff0000"/>
              </a:buClr>
              <a:buFont typeface="Arial"/>
              <a:buChar char="•"/>
            </a:pPr>
            <a:r>
              <a:rPr b="0" lang="da-DK" sz="1800" strike="noStrike" u="none">
                <a:solidFill>
                  <a:srgbClr val="ff0000"/>
                </a:solidFill>
                <a:effectLst/>
                <a:uFillTx/>
                <a:latin typeface="Latin Modern Roman Demi"/>
              </a:rPr>
              <a:t>Brændende fornemmelse bag sternum/epigastriet </a:t>
            </a:r>
            <a:endParaRPr b="0" lang="en-DK" sz="18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lvl="1" marL="685800" indent="-228600" defTabSz="9144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18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Hoste, hæshed, evt. tandskader</a:t>
            </a:r>
            <a:endParaRPr b="0" lang="en-DK" sz="18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20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Diagnose</a:t>
            </a:r>
            <a:endParaRPr b="0" lang="en-DK" sz="20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lvl="1" marL="685800" indent="-228600" defTabSz="9144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18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Ofte klinisk </a:t>
            </a:r>
            <a:endParaRPr b="0" lang="en-DK" sz="18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lvl="1" marL="685800" indent="-228600" defTabSz="9144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18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Gastroskopi evt. med biopsi </a:t>
            </a:r>
            <a:endParaRPr b="0" lang="en-DK" sz="18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69" dur="indefinite" restart="never" nodeType="tmRoot">
          <p:childTnLst>
            <p:seq>
              <p:cTn id="70" dur="indefinite" nodeType="mainSeq">
                <p:childTnLst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laceHolder 1"/>
          <p:cNvSpPr>
            <a:spLocks noGrp="1"/>
          </p:cNvSpPr>
          <p:nvPr>
            <p:ph type="title"/>
          </p:nvPr>
        </p:nvSpPr>
        <p:spPr>
          <a:xfrm>
            <a:off x="360720" y="178920"/>
            <a:ext cx="5861160" cy="35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en-US" sz="2600" strike="noStrike" u="none">
                <a:solidFill>
                  <a:srgbClr val="ffffff">
                    <a:alpha val="50000"/>
                  </a:srgbClr>
                </a:solidFill>
                <a:effectLst/>
                <a:uFillTx/>
                <a:latin typeface="Arial Black"/>
              </a:rPr>
              <a:t>Øvre GI:</a:t>
            </a:r>
            <a:endParaRPr b="0" lang="en-DK" sz="26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166" name="PlaceHolder 2"/>
          <p:cNvSpPr>
            <a:spLocks noGrp="1"/>
          </p:cNvSpPr>
          <p:nvPr>
            <p:ph type="subTitle"/>
          </p:nvPr>
        </p:nvSpPr>
        <p:spPr>
          <a:xfrm>
            <a:off x="1913760" y="178920"/>
            <a:ext cx="6422040" cy="35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600" strike="noStrike" u="none">
                <a:ln>
                  <a:solidFill>
                    <a:schemeClr val="accent5"/>
                  </a:solidFill>
                </a:ln>
                <a:solidFill>
                  <a:srgbClr val="ffffff"/>
                </a:solidFill>
                <a:effectLst/>
                <a:uFillTx/>
                <a:latin typeface="Arial Black"/>
              </a:rPr>
              <a:t>Gastroeosophagael reflux sygdom</a:t>
            </a:r>
            <a:endParaRPr b="0" lang="en-DK" sz="2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67" name="PlaceHolder 3"/>
          <p:cNvSpPr>
            <a:spLocks noGrp="1"/>
          </p:cNvSpPr>
          <p:nvPr>
            <p:ph/>
          </p:nvPr>
        </p:nvSpPr>
        <p:spPr>
          <a:xfrm>
            <a:off x="283320" y="804600"/>
            <a:ext cx="11529360" cy="537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20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Gastroskopi med </a:t>
            </a:r>
            <a:endParaRPr b="0" lang="en-DK" sz="20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lvl="1" marL="685800" indent="-228600" defTabSz="9144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18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Grad a, b og c øsofagit</a:t>
            </a:r>
            <a:endParaRPr b="0" lang="en-DK" sz="18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</p:txBody>
      </p:sp>
      <p:pic>
        <p:nvPicPr>
          <p:cNvPr id="168" name="Billede 3" descr=""/>
          <p:cNvPicPr/>
          <p:nvPr/>
        </p:nvPicPr>
        <p:blipFill>
          <a:blip r:embed="rId1"/>
          <a:srcRect l="8620" t="65125" r="2749" b="2982"/>
          <a:stretch/>
        </p:blipFill>
        <p:spPr>
          <a:xfrm>
            <a:off x="540360" y="2192760"/>
            <a:ext cx="11014200" cy="297468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/>
          </p:cNvSpPr>
          <p:nvPr>
            <p:ph type="title"/>
          </p:nvPr>
        </p:nvSpPr>
        <p:spPr>
          <a:xfrm>
            <a:off x="360720" y="178920"/>
            <a:ext cx="5861160" cy="35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en-US" sz="2600" strike="noStrike" u="none">
                <a:solidFill>
                  <a:srgbClr val="ffffff">
                    <a:alpha val="50000"/>
                  </a:srgbClr>
                </a:solidFill>
                <a:effectLst/>
                <a:uFillTx/>
                <a:latin typeface="Arial Black"/>
              </a:rPr>
              <a:t>Øvre GI:</a:t>
            </a:r>
            <a:endParaRPr b="0" lang="en-DK" sz="26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170" name="PlaceHolder 2"/>
          <p:cNvSpPr>
            <a:spLocks noGrp="1"/>
          </p:cNvSpPr>
          <p:nvPr>
            <p:ph type="subTitle"/>
          </p:nvPr>
        </p:nvSpPr>
        <p:spPr>
          <a:xfrm>
            <a:off x="1913760" y="178920"/>
            <a:ext cx="6422040" cy="35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600" strike="noStrike" u="none">
                <a:ln>
                  <a:solidFill>
                    <a:schemeClr val="accent5"/>
                  </a:solidFill>
                </a:ln>
                <a:solidFill>
                  <a:srgbClr val="ffffff"/>
                </a:solidFill>
                <a:effectLst/>
                <a:uFillTx/>
                <a:latin typeface="Arial Black"/>
              </a:rPr>
              <a:t>Gastroeosophagael reflux sygdom</a:t>
            </a:r>
            <a:endParaRPr b="0" lang="en-DK" sz="2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71" name="PlaceHolder 3"/>
          <p:cNvSpPr>
            <a:spLocks noGrp="1"/>
          </p:cNvSpPr>
          <p:nvPr>
            <p:ph/>
          </p:nvPr>
        </p:nvSpPr>
        <p:spPr>
          <a:xfrm>
            <a:off x="283320" y="804600"/>
            <a:ext cx="11529360" cy="537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20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Behandling </a:t>
            </a:r>
            <a:endParaRPr b="0" lang="en-DK" sz="20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lvl="1" marL="685800" indent="-228600" defTabSz="914400">
              <a:lnSpc>
                <a:spcPct val="120000"/>
              </a:lnSpc>
              <a:spcBef>
                <a:spcPts val="499"/>
              </a:spcBef>
              <a:buClr>
                <a:srgbClr val="ff0000"/>
              </a:buClr>
              <a:buFont typeface="Arial"/>
              <a:buChar char="•"/>
            </a:pPr>
            <a:r>
              <a:rPr b="0" lang="da-DK" sz="1800" strike="noStrike" u="none">
                <a:solidFill>
                  <a:srgbClr val="ff0000"/>
                </a:solidFill>
                <a:effectLst/>
                <a:uFillTx/>
                <a:latin typeface="Latin Modern Roman Demi"/>
              </a:rPr>
              <a:t>Livsstilsændringer</a:t>
            </a:r>
            <a:r>
              <a:rPr b="0" lang="da-DK" sz="18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 </a:t>
            </a:r>
            <a:endParaRPr b="0" lang="en-DK" sz="18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lvl="1" marL="685800" indent="-228600" defTabSz="914400">
              <a:lnSpc>
                <a:spcPct val="120000"/>
              </a:lnSpc>
              <a:spcBef>
                <a:spcPts val="499"/>
              </a:spcBef>
              <a:buClr>
                <a:srgbClr val="ff0000"/>
              </a:buClr>
              <a:buFont typeface="Arial"/>
              <a:buChar char="•"/>
            </a:pPr>
            <a:r>
              <a:rPr b="0" lang="da-DK" sz="1800" strike="noStrike" u="none">
                <a:solidFill>
                  <a:srgbClr val="ff0000"/>
                </a:solidFill>
                <a:effectLst/>
                <a:uFillTx/>
                <a:latin typeface="Latin Modern Roman Demi"/>
              </a:rPr>
              <a:t>Medicinsk</a:t>
            </a:r>
            <a:endParaRPr b="0" lang="en-DK" sz="18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lvl="2" marL="1143000" indent="-228600" defTabSz="9144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16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Antacida (lette symptomer) </a:t>
            </a:r>
            <a:endParaRPr b="0" lang="en-DK" sz="16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lvl="2" marL="1143000" indent="-228600" defTabSz="9144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16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PPI (sværere symptomer) </a:t>
            </a:r>
            <a:endParaRPr b="0" lang="en-DK" sz="16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lvl="1" marL="685800" indent="-228600" defTabSz="914400">
              <a:lnSpc>
                <a:spcPct val="120000"/>
              </a:lnSpc>
              <a:spcBef>
                <a:spcPts val="499"/>
              </a:spcBef>
              <a:buClr>
                <a:srgbClr val="ff0000"/>
              </a:buClr>
              <a:buFont typeface="Arial"/>
              <a:buChar char="•"/>
            </a:pPr>
            <a:r>
              <a:rPr b="0" lang="da-DK" sz="1800" strike="noStrike" u="none">
                <a:solidFill>
                  <a:srgbClr val="ff0000"/>
                </a:solidFill>
                <a:effectLst/>
                <a:uFillTx/>
                <a:latin typeface="Latin Modern Roman Demi"/>
              </a:rPr>
              <a:t>Kirurgisk behandling meget sjældent</a:t>
            </a:r>
            <a:endParaRPr b="0" lang="en-DK" sz="18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lvl="2" marL="1143000" indent="-228600" defTabSz="9144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16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Kun ved yngre med udsigt til mange år med svære symptomer </a:t>
            </a:r>
            <a:endParaRPr b="0" lang="en-DK" sz="16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</p:txBody>
      </p:sp>
      <p:pic>
        <p:nvPicPr>
          <p:cNvPr id="172" name="Billede 3" descr=""/>
          <p:cNvPicPr/>
          <p:nvPr/>
        </p:nvPicPr>
        <p:blipFill>
          <a:blip r:embed="rId1"/>
          <a:stretch/>
        </p:blipFill>
        <p:spPr>
          <a:xfrm>
            <a:off x="6252120" y="3294360"/>
            <a:ext cx="5590800" cy="317268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title"/>
          </p:nvPr>
        </p:nvSpPr>
        <p:spPr>
          <a:xfrm>
            <a:off x="360720" y="178920"/>
            <a:ext cx="5861160" cy="35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en-US" sz="2600" strike="noStrike" u="none">
                <a:solidFill>
                  <a:srgbClr val="ffffff">
                    <a:alpha val="30000"/>
                  </a:srgbClr>
                </a:solidFill>
                <a:effectLst/>
                <a:uFillTx/>
                <a:latin typeface="Arial Black"/>
              </a:rPr>
              <a:t>Øvre GI:</a:t>
            </a:r>
            <a:endParaRPr b="0" lang="en-DK" sz="26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174" name="PlaceHolder 2"/>
          <p:cNvSpPr>
            <a:spLocks noGrp="1"/>
          </p:cNvSpPr>
          <p:nvPr>
            <p:ph type="subTitle"/>
          </p:nvPr>
        </p:nvSpPr>
        <p:spPr>
          <a:xfrm>
            <a:off x="1913760" y="178920"/>
            <a:ext cx="6422040" cy="35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600" strike="noStrike" u="none">
                <a:ln>
                  <a:solidFill>
                    <a:schemeClr val="accent5"/>
                  </a:solidFill>
                </a:ln>
                <a:solidFill>
                  <a:srgbClr val="ffffff"/>
                </a:solidFill>
                <a:effectLst/>
                <a:uFillTx/>
                <a:latin typeface="Arial Black"/>
              </a:rPr>
              <a:t>Gastroeosophagael reflux sygdom</a:t>
            </a:r>
            <a:endParaRPr b="0" lang="en-DK" sz="2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75" name="PlaceHolder 3"/>
          <p:cNvSpPr>
            <a:spLocks noGrp="1"/>
          </p:cNvSpPr>
          <p:nvPr>
            <p:ph/>
          </p:nvPr>
        </p:nvSpPr>
        <p:spPr>
          <a:xfrm>
            <a:off x="283320" y="804600"/>
            <a:ext cx="11529360" cy="537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1" lang="da-DK" sz="20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Langvarig reflux kan medføre</a:t>
            </a:r>
            <a:r>
              <a:rPr b="1" lang="en-US" sz="20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:</a:t>
            </a:r>
            <a:r>
              <a:rPr b="1" lang="da-DK" sz="20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 </a:t>
            </a:r>
            <a:endParaRPr b="0" lang="en-DK" sz="20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ff0000"/>
              </a:buClr>
              <a:buFont typeface="Wingdings" charset="2"/>
              <a:buChar char=""/>
            </a:pPr>
            <a:r>
              <a:rPr b="0" lang="da-DK" sz="2000" strike="noStrike" u="none">
                <a:solidFill>
                  <a:srgbClr val="ff0000"/>
                </a:solidFill>
                <a:effectLst/>
                <a:uFillTx/>
                <a:latin typeface="Latin Modern Roman Demi"/>
              </a:rPr>
              <a:t>Øsofagit</a:t>
            </a:r>
            <a:r>
              <a:rPr b="0" lang="da-DK" sz="20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, som kan føre til:</a:t>
            </a:r>
            <a:endParaRPr b="0" lang="en-DK" sz="20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lvl="1" marL="685800" indent="-228600" defTabSz="9144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Font typeface="Wingdings" charset="2"/>
              <a:buChar char=""/>
            </a:pPr>
            <a:r>
              <a:rPr b="0" lang="da-DK" sz="18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Striktur/stenose, grundet ulcus og ardannelse</a:t>
            </a:r>
            <a:endParaRPr b="0" lang="en-DK" sz="18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lvl="1" marL="685800" indent="-228600" defTabSz="9144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Font typeface="Wingdings" charset="2"/>
              <a:buChar char=""/>
            </a:pPr>
            <a:r>
              <a:rPr b="0" lang="da-DK" sz="18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Barrets øsofagus. Metaplasi af epithelceller. Kan udvikle sig til cancer. Følges tæt. </a:t>
            </a:r>
            <a:br>
              <a:rPr sz="1800"/>
            </a:br>
            <a:r>
              <a:rPr b="0" lang="da-DK" sz="18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 </a:t>
            </a:r>
            <a:endParaRPr b="0" lang="en-DK" sz="18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ff0000"/>
              </a:buClr>
              <a:buFont typeface="Arial"/>
              <a:buChar char="•"/>
            </a:pPr>
            <a:r>
              <a:rPr b="0" lang="da-DK" sz="2000" strike="noStrike" u="none">
                <a:solidFill>
                  <a:srgbClr val="ff0000"/>
                </a:solidFill>
                <a:effectLst/>
                <a:uFillTx/>
                <a:latin typeface="Latin Modern Roman Demi"/>
              </a:rPr>
              <a:t>Striktur</a:t>
            </a:r>
            <a:endParaRPr b="0" lang="en-DK" sz="20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lvl="1" marL="685800" indent="-228600" defTabSz="9144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18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70% af eosophagusstrikturer skyldes refluks</a:t>
            </a:r>
            <a:endParaRPr b="0" lang="en-DK" sz="18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lvl="1" marL="685800" indent="-228600" defTabSz="9144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18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Behandling af striktur er ballondilatation med endoskop</a:t>
            </a:r>
            <a:br>
              <a:rPr sz="1800"/>
            </a:br>
            <a:r>
              <a:rPr b="0" lang="da-DK" sz="18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 </a:t>
            </a:r>
            <a:endParaRPr b="0" lang="en-DK" sz="18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ff0000"/>
              </a:buClr>
              <a:buFont typeface="Arial"/>
              <a:buChar char="•"/>
            </a:pPr>
            <a:r>
              <a:rPr b="0" lang="da-DK" sz="2000" strike="noStrike" u="none">
                <a:solidFill>
                  <a:srgbClr val="ff0000"/>
                </a:solidFill>
                <a:effectLst/>
                <a:uFillTx/>
                <a:latin typeface="Latin Modern Roman Demi"/>
              </a:rPr>
              <a:t>Barrets øsofagus</a:t>
            </a:r>
            <a:endParaRPr b="0" lang="en-DK" sz="20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lvl="1" marL="685800" indent="-228600" defTabSz="9144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18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1-2% af GERD patienter </a:t>
            </a:r>
            <a:endParaRPr b="0" lang="en-DK" sz="18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lvl="2" marL="1143000" indent="-228600" defTabSz="9144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16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Ændringer i epithelet (metaplasi) pga. langvarig syrepåvirkning </a:t>
            </a:r>
            <a:endParaRPr b="0" lang="en-DK" sz="16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lvl="2" marL="1143000" indent="-228600" defTabSz="9144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16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Medfører </a:t>
            </a:r>
            <a:r>
              <a:rPr b="0" lang="da-DK" sz="1600" strike="noStrike" u="none">
                <a:solidFill>
                  <a:srgbClr val="ff0000"/>
                </a:solidFill>
                <a:effectLst/>
                <a:uFillTx/>
                <a:latin typeface="Latin Modern Roman Demi"/>
              </a:rPr>
              <a:t>øget risiko for udvikling af cancer</a:t>
            </a:r>
            <a:r>
              <a:rPr b="0" lang="da-DK" sz="16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 på sigt </a:t>
            </a:r>
            <a:endParaRPr b="0" lang="en-DK" sz="16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03" dur="indefinite" restart="never" nodeType="tmRoot">
          <p:childTnLst>
            <p:seq>
              <p:cTn id="104" dur="indefinite" nodeType="mainSeq">
                <p:childTnLst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title"/>
          </p:nvPr>
        </p:nvSpPr>
        <p:spPr>
          <a:xfrm>
            <a:off x="360720" y="178920"/>
            <a:ext cx="5861160" cy="35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en-US" sz="2600" strike="noStrike" u="none">
                <a:solidFill>
                  <a:srgbClr val="ffffff">
                    <a:alpha val="30000"/>
                  </a:srgbClr>
                </a:solidFill>
                <a:effectLst/>
                <a:uFillTx/>
                <a:latin typeface="Arial Black"/>
              </a:rPr>
              <a:t>Øvre GI:</a:t>
            </a:r>
            <a:endParaRPr b="0" lang="en-DK" sz="26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177" name="PlaceHolder 2"/>
          <p:cNvSpPr>
            <a:spLocks noGrp="1"/>
          </p:cNvSpPr>
          <p:nvPr>
            <p:ph type="subTitle"/>
          </p:nvPr>
        </p:nvSpPr>
        <p:spPr>
          <a:xfrm>
            <a:off x="1913760" y="178920"/>
            <a:ext cx="9929160" cy="35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600" strike="noStrike" u="none">
                <a:ln>
                  <a:solidFill>
                    <a:schemeClr val="accent5"/>
                  </a:solidFill>
                </a:ln>
                <a:solidFill>
                  <a:srgbClr val="ffffff"/>
                </a:solidFill>
                <a:effectLst/>
                <a:uFillTx/>
                <a:latin typeface="Arial Black"/>
              </a:rPr>
              <a:t>Gastroeosophagael reflux sygdom - Barrets øsofagus</a:t>
            </a:r>
            <a:endParaRPr b="0" lang="en-DK" sz="2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178" name="Picture 2" descr="Barretts oesophagus · RefluxUK"/>
          <p:cNvPicPr/>
          <p:nvPr/>
        </p:nvPicPr>
        <p:blipFill>
          <a:blip r:embed="rId1"/>
          <a:stretch/>
        </p:blipFill>
        <p:spPr>
          <a:xfrm>
            <a:off x="1908720" y="1504440"/>
            <a:ext cx="8276760" cy="397152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PlaceHolder 1"/>
          <p:cNvSpPr>
            <a:spLocks noGrp="1"/>
          </p:cNvSpPr>
          <p:nvPr>
            <p:ph type="title"/>
          </p:nvPr>
        </p:nvSpPr>
        <p:spPr>
          <a:xfrm>
            <a:off x="360720" y="178920"/>
            <a:ext cx="5861160" cy="35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en-US" sz="2600" strike="noStrike" u="none">
                <a:solidFill>
                  <a:srgbClr val="ffffff">
                    <a:alpha val="30000"/>
                  </a:srgbClr>
                </a:solidFill>
                <a:effectLst/>
                <a:uFillTx/>
                <a:latin typeface="Arial Black"/>
              </a:rPr>
              <a:t>Øvre GI:</a:t>
            </a:r>
            <a:endParaRPr b="0" lang="en-DK" sz="26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180" name="PlaceHolder 2"/>
          <p:cNvSpPr>
            <a:spLocks noGrp="1"/>
          </p:cNvSpPr>
          <p:nvPr>
            <p:ph type="subTitle"/>
          </p:nvPr>
        </p:nvSpPr>
        <p:spPr>
          <a:xfrm>
            <a:off x="1913760" y="178920"/>
            <a:ext cx="9929160" cy="35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600" strike="noStrike" u="none">
                <a:ln>
                  <a:solidFill>
                    <a:schemeClr val="accent5"/>
                  </a:solidFill>
                </a:ln>
                <a:solidFill>
                  <a:srgbClr val="ffffff"/>
                </a:solidFill>
                <a:effectLst/>
                <a:uFillTx/>
                <a:latin typeface="Arial Black"/>
              </a:rPr>
              <a:t>Ulcus ventriculi et duodeni</a:t>
            </a:r>
            <a:endParaRPr b="0" lang="en-DK" sz="2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81" name="PlaceHolder 3"/>
          <p:cNvSpPr>
            <a:spLocks noGrp="1"/>
          </p:cNvSpPr>
          <p:nvPr>
            <p:ph/>
          </p:nvPr>
        </p:nvSpPr>
        <p:spPr>
          <a:xfrm>
            <a:off x="283320" y="804600"/>
            <a:ext cx="11529360" cy="537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lnSpcReduction="9999"/>
          </a:bodyPr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20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Ulcus = mavesår </a:t>
            </a:r>
            <a:endParaRPr b="0" lang="en-DK" sz="20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20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Opstår som følge af mavesyre samt én eller flere andre faktorer, som nedsætter maveslimhindens forsvar</a:t>
            </a:r>
            <a:endParaRPr b="0" lang="en-DK" sz="20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lvl="1" marL="685800" indent="-228600" defTabSz="914400">
              <a:lnSpc>
                <a:spcPct val="120000"/>
              </a:lnSpc>
              <a:spcBef>
                <a:spcPts val="499"/>
              </a:spcBef>
              <a:buClr>
                <a:srgbClr val="ff0000"/>
              </a:buClr>
              <a:buFont typeface="Arial"/>
              <a:buChar char="•"/>
            </a:pPr>
            <a:r>
              <a:rPr b="0" i="1" lang="da-DK" sz="1800" strike="noStrike" u="none">
                <a:solidFill>
                  <a:srgbClr val="ff0000"/>
                </a:solidFill>
                <a:effectLst/>
                <a:uFillTx/>
                <a:latin typeface="Latin Modern Roman Demi"/>
              </a:rPr>
              <a:t>Helicobacter polyori</a:t>
            </a:r>
            <a:endParaRPr b="0" lang="en-DK" sz="18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lvl="1" marL="685800" indent="-228600" defTabSz="914400">
              <a:lnSpc>
                <a:spcPct val="120000"/>
              </a:lnSpc>
              <a:spcBef>
                <a:spcPts val="499"/>
              </a:spcBef>
              <a:buClr>
                <a:srgbClr val="ff0000"/>
              </a:buClr>
              <a:buFont typeface="Arial"/>
              <a:buChar char="•"/>
            </a:pPr>
            <a:r>
              <a:rPr b="0" lang="da-DK" sz="1800" strike="noStrike" u="none">
                <a:solidFill>
                  <a:srgbClr val="ff0000"/>
                </a:solidFill>
                <a:effectLst/>
                <a:uFillTx/>
                <a:latin typeface="Latin Modern Roman Demi"/>
              </a:rPr>
              <a:t>Længerevarende indtag af NSAID </a:t>
            </a:r>
            <a:endParaRPr b="0" lang="en-DK" sz="18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lvl="1" marL="685800" indent="-228600" defTabSz="9144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18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Stress-ulcus (kan opstå i forbindelse med akut, svær sygdom) </a:t>
            </a:r>
            <a:endParaRPr b="0" lang="en-DK" sz="18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20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10% af danskere vil udvikle ulcussygdom </a:t>
            </a:r>
            <a:endParaRPr b="0" lang="en-DK" sz="20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20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Symptomer </a:t>
            </a:r>
            <a:endParaRPr b="0" lang="en-DK" sz="20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lvl="1" marL="685800" indent="-228600" defTabSz="914400">
              <a:lnSpc>
                <a:spcPct val="120000"/>
              </a:lnSpc>
              <a:spcBef>
                <a:spcPts val="499"/>
              </a:spcBef>
              <a:buClr>
                <a:srgbClr val="ff0000"/>
              </a:buClr>
              <a:buFont typeface="Arial"/>
              <a:buChar char="•"/>
            </a:pPr>
            <a:r>
              <a:rPr b="0" lang="da-DK" sz="1800" strike="noStrike" u="none">
                <a:solidFill>
                  <a:srgbClr val="ff0000"/>
                </a:solidFill>
                <a:effectLst/>
                <a:uFillTx/>
                <a:latin typeface="Latin Modern Roman Demi"/>
              </a:rPr>
              <a:t>Dyspepsi </a:t>
            </a:r>
            <a:endParaRPr b="0" lang="en-DK" sz="18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lvl="1" marL="685800" indent="-228600" defTabSz="914400">
              <a:lnSpc>
                <a:spcPct val="120000"/>
              </a:lnSpc>
              <a:spcBef>
                <a:spcPts val="499"/>
              </a:spcBef>
              <a:buClr>
                <a:srgbClr val="ff0000"/>
              </a:buClr>
              <a:buFont typeface="Arial"/>
              <a:buChar char="•"/>
            </a:pPr>
            <a:r>
              <a:rPr b="0" lang="en-US" sz="1800" strike="noStrike" u="none">
                <a:solidFill>
                  <a:srgbClr val="ff0000"/>
                </a:solidFill>
                <a:effectLst/>
                <a:uFillTx/>
                <a:latin typeface="Latin Modern Roman Demi"/>
              </a:rPr>
              <a:t>ASYMPTOMATISK</a:t>
            </a:r>
            <a:endParaRPr b="0" lang="en-DK" sz="18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20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Diagnose</a:t>
            </a:r>
            <a:endParaRPr b="0" lang="en-DK" sz="20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lvl="1" marL="685800" indent="-228600" defTabSz="9144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18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Gastroskopi </a:t>
            </a:r>
            <a:endParaRPr b="0" lang="en-DK" sz="18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lvl="1" marL="685800" indent="-228600" defTabSz="9144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i="1" lang="da-DK" sz="18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Helicobacter pylori </a:t>
            </a:r>
            <a:r>
              <a:rPr b="0" lang="da-DK" sz="18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kan påvises ved pusteprøve eller i afføring </a:t>
            </a:r>
            <a:endParaRPr b="0" lang="en-DK" sz="18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indent="0" defTabSz="914400">
              <a:lnSpc>
                <a:spcPct val="120000"/>
              </a:lnSpc>
              <a:spcBef>
                <a:spcPts val="1001"/>
              </a:spcBef>
              <a:buNone/>
            </a:pPr>
            <a:endParaRPr b="0" lang="en-DK" sz="20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laceHolder 1"/>
          <p:cNvSpPr>
            <a:spLocks noGrp="1"/>
          </p:cNvSpPr>
          <p:nvPr>
            <p:ph type="title"/>
          </p:nvPr>
        </p:nvSpPr>
        <p:spPr>
          <a:xfrm>
            <a:off x="360720" y="178920"/>
            <a:ext cx="5861160" cy="35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en-US" sz="2600" strike="noStrike" u="none">
                <a:solidFill>
                  <a:srgbClr val="ffffff">
                    <a:alpha val="30000"/>
                  </a:srgbClr>
                </a:solidFill>
                <a:effectLst/>
                <a:uFillTx/>
                <a:latin typeface="Arial Black"/>
              </a:rPr>
              <a:t>Øvre GI:</a:t>
            </a:r>
            <a:endParaRPr b="0" lang="en-DK" sz="26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183" name="PlaceHolder 2"/>
          <p:cNvSpPr>
            <a:spLocks noGrp="1"/>
          </p:cNvSpPr>
          <p:nvPr>
            <p:ph type="subTitle"/>
          </p:nvPr>
        </p:nvSpPr>
        <p:spPr>
          <a:xfrm>
            <a:off x="1913760" y="178920"/>
            <a:ext cx="9929160" cy="35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600" strike="noStrike" u="none">
                <a:ln>
                  <a:solidFill>
                    <a:schemeClr val="accent5"/>
                  </a:solidFill>
                </a:ln>
                <a:solidFill>
                  <a:srgbClr val="ffffff"/>
                </a:solidFill>
                <a:effectLst/>
                <a:uFillTx/>
                <a:latin typeface="Arial Black"/>
              </a:rPr>
              <a:t>Ulcus ventriculi et duodeni</a:t>
            </a:r>
            <a:endParaRPr b="0" lang="en-DK" sz="2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84" name="PlaceHolder 3"/>
          <p:cNvSpPr>
            <a:spLocks noGrp="1"/>
          </p:cNvSpPr>
          <p:nvPr>
            <p:ph/>
          </p:nvPr>
        </p:nvSpPr>
        <p:spPr>
          <a:xfrm>
            <a:off x="283320" y="804600"/>
            <a:ext cx="6894360" cy="537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1" lang="da-DK" sz="20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Behandling </a:t>
            </a:r>
            <a:endParaRPr b="0" lang="en-DK" sz="20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lvl="1" marL="685800" indent="-228600" defTabSz="9144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20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Symptomlindring (PPI, antacida)</a:t>
            </a:r>
            <a:endParaRPr b="0" lang="en-DK" sz="20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lvl="1" marL="685800" indent="-228600" defTabSz="9144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20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Forebyggelse af recidiv og komplikationer</a:t>
            </a:r>
            <a:endParaRPr b="0" lang="en-DK" sz="20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lvl="2" marL="1143000" indent="-228600" defTabSz="914400">
              <a:lnSpc>
                <a:spcPct val="120000"/>
              </a:lnSpc>
              <a:spcBef>
                <a:spcPts val="499"/>
              </a:spcBef>
              <a:buClr>
                <a:srgbClr val="ff0000"/>
              </a:buClr>
              <a:buFont typeface="Arial"/>
              <a:buChar char="•"/>
            </a:pPr>
            <a:r>
              <a:rPr b="0" lang="da-DK" sz="2000" strike="noStrike" u="none">
                <a:solidFill>
                  <a:srgbClr val="ff0000"/>
                </a:solidFill>
                <a:effectLst/>
                <a:uFillTx/>
                <a:latin typeface="Latin Modern Roman Demi"/>
              </a:rPr>
              <a:t>Medicin som kan give ulcus skal seponeres </a:t>
            </a:r>
            <a:endParaRPr b="0" lang="en-DK" sz="20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lvl="1" marL="685800" indent="-228600" defTabSz="914400">
              <a:lnSpc>
                <a:spcPct val="120000"/>
              </a:lnSpc>
              <a:spcBef>
                <a:spcPts val="499"/>
              </a:spcBef>
              <a:buClr>
                <a:srgbClr val="ff0000"/>
              </a:buClr>
              <a:buFont typeface="Arial"/>
              <a:buChar char="•"/>
            </a:pPr>
            <a:r>
              <a:rPr b="0" lang="da-DK" sz="2000" strike="noStrike" u="none">
                <a:solidFill>
                  <a:srgbClr val="ff0000"/>
                </a:solidFill>
                <a:effectLst/>
                <a:uFillTx/>
                <a:latin typeface="Latin Modern Roman Demi"/>
              </a:rPr>
              <a:t>Helicobacter pylori eradikation </a:t>
            </a:r>
            <a:endParaRPr b="0" lang="en-DK" sz="20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marL="228600" indent="-228600" defTabSz="914400">
              <a:lnSpc>
                <a:spcPct val="15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1" lang="da-DK" sz="20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Komplikationer</a:t>
            </a:r>
            <a:endParaRPr b="0" lang="en-DK" sz="20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lvl="1" marL="685800" indent="-228600" defTabSz="914400">
              <a:lnSpc>
                <a:spcPct val="15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1" lang="da-DK" sz="20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Blødning </a:t>
            </a:r>
            <a:r>
              <a:rPr b="0" lang="da-DK" sz="20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behandles akut endoskopisk med adrenalin og elkoagulation</a:t>
            </a:r>
            <a:endParaRPr b="0" lang="en-DK" sz="20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lvl="1" marL="685800" indent="-228600" defTabSz="914400">
              <a:lnSpc>
                <a:spcPct val="15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1" lang="da-DK" sz="20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Perforation </a:t>
            </a:r>
            <a:r>
              <a:rPr b="0" lang="da-DK" sz="20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kræver operation</a:t>
            </a:r>
            <a:endParaRPr b="0" lang="en-DK" sz="20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lvl="1" marL="685800" indent="-228600" defTabSz="914400">
              <a:lnSpc>
                <a:spcPct val="15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1" lang="da-DK" sz="20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Stenose</a:t>
            </a:r>
            <a:r>
              <a:rPr b="0" lang="da-DK" sz="20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 behandles primært med ballondilatation</a:t>
            </a:r>
            <a:endParaRPr b="0" lang="en-DK" sz="20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indent="0" defTabSz="914400">
              <a:lnSpc>
                <a:spcPct val="120000"/>
              </a:lnSpc>
              <a:spcBef>
                <a:spcPts val="1001"/>
              </a:spcBef>
              <a:buNone/>
            </a:pPr>
            <a:endParaRPr b="0" lang="en-DK" sz="20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</p:txBody>
      </p:sp>
      <p:pic>
        <p:nvPicPr>
          <p:cNvPr id="185" name="Picture 2" descr="Florid Gastric Ulcer - DocCheck"/>
          <p:cNvPicPr/>
          <p:nvPr/>
        </p:nvPicPr>
        <p:blipFill>
          <a:blip r:embed="rId1"/>
          <a:stretch/>
        </p:blipFill>
        <p:spPr>
          <a:xfrm>
            <a:off x="7638480" y="681120"/>
            <a:ext cx="4259520" cy="366048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laceHolder 1"/>
          <p:cNvSpPr>
            <a:spLocks noGrp="1"/>
          </p:cNvSpPr>
          <p:nvPr>
            <p:ph type="title"/>
          </p:nvPr>
        </p:nvSpPr>
        <p:spPr>
          <a:xfrm>
            <a:off x="360720" y="178920"/>
            <a:ext cx="5861160" cy="35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en-US" sz="2600" strike="noStrike" u="none">
                <a:solidFill>
                  <a:srgbClr val="ffffff">
                    <a:alpha val="30000"/>
                  </a:srgbClr>
                </a:solidFill>
                <a:effectLst/>
                <a:uFillTx/>
                <a:latin typeface="Arial Black"/>
              </a:rPr>
              <a:t>Øvre GI:</a:t>
            </a:r>
            <a:endParaRPr b="0" lang="en-DK" sz="26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187" name="PlaceHolder 2"/>
          <p:cNvSpPr>
            <a:spLocks noGrp="1"/>
          </p:cNvSpPr>
          <p:nvPr>
            <p:ph type="subTitle"/>
          </p:nvPr>
        </p:nvSpPr>
        <p:spPr>
          <a:xfrm>
            <a:off x="1913760" y="178920"/>
            <a:ext cx="9929160" cy="35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600" strike="noStrike" u="none">
                <a:ln>
                  <a:solidFill>
                    <a:schemeClr val="accent5"/>
                  </a:solidFill>
                </a:ln>
                <a:solidFill>
                  <a:srgbClr val="ffffff"/>
                </a:solidFill>
                <a:effectLst/>
                <a:uFillTx/>
                <a:latin typeface="Arial Black"/>
              </a:rPr>
              <a:t>Ulcus ventriculi et duodeni</a:t>
            </a:r>
            <a:endParaRPr b="0" lang="en-DK" sz="2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88" name="PlaceHolder 3"/>
          <p:cNvSpPr>
            <a:spLocks noGrp="1"/>
          </p:cNvSpPr>
          <p:nvPr>
            <p:ph/>
          </p:nvPr>
        </p:nvSpPr>
        <p:spPr>
          <a:xfrm>
            <a:off x="283320" y="804600"/>
            <a:ext cx="6894360" cy="537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20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Lille video af et ulcus</a:t>
            </a:r>
            <a:r>
              <a:rPr b="0" lang="en-US" sz="20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. Evt se hjemme.</a:t>
            </a:r>
            <a:endParaRPr b="0" lang="en-DK" sz="20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20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https://www.youtube.com/watch?v=SWMWsOXlBwE&amp;ab_channel=Dr.JoeGalati</a:t>
            </a:r>
            <a:endParaRPr b="0" lang="en-DK" sz="20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PlaceHolder 1"/>
          <p:cNvSpPr>
            <a:spLocks noGrp="1"/>
          </p:cNvSpPr>
          <p:nvPr>
            <p:ph type="title"/>
          </p:nvPr>
        </p:nvSpPr>
        <p:spPr>
          <a:xfrm>
            <a:off x="360720" y="178920"/>
            <a:ext cx="5861160" cy="35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en-US" sz="2600" strike="noStrike" u="none">
                <a:ln>
                  <a:solidFill>
                    <a:schemeClr val="accent5"/>
                  </a:solidFill>
                </a:ln>
                <a:solidFill>
                  <a:srgbClr val="ffffff"/>
                </a:solidFill>
                <a:effectLst/>
                <a:uFillTx/>
                <a:latin typeface="Arial Black"/>
              </a:rPr>
              <a:t>Øvre GI: Cases</a:t>
            </a:r>
            <a:endParaRPr b="0" lang="en-DK" sz="26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190" name="PlaceHolder 2"/>
          <p:cNvSpPr>
            <a:spLocks noGrp="1"/>
          </p:cNvSpPr>
          <p:nvPr>
            <p:ph type="subTitle"/>
          </p:nvPr>
        </p:nvSpPr>
        <p:spPr>
          <a:xfrm>
            <a:off x="5913000" y="114480"/>
            <a:ext cx="6422040" cy="42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indent="0" algn="ctr">
              <a:buNone/>
            </a:pPr>
            <a:endParaRPr b="0" lang="en-US" sz="2600" strike="noStrike" u="none">
              <a:ln>
                <a:solidFill>
                  <a:schemeClr val="accent5"/>
                </a:solidFill>
              </a:ln>
              <a:solidFill>
                <a:srgbClr val="ffffff"/>
              </a:solidFill>
              <a:effectLst/>
              <a:uFillTx/>
              <a:latin typeface="Arial Black"/>
            </a:endParaRPr>
          </a:p>
        </p:txBody>
      </p:sp>
      <p:sp>
        <p:nvSpPr>
          <p:cNvPr id="191" name="PlaceHolder 3"/>
          <p:cNvSpPr>
            <a:spLocks noGrp="1"/>
          </p:cNvSpPr>
          <p:nvPr>
            <p:ph/>
          </p:nvPr>
        </p:nvSpPr>
        <p:spPr>
          <a:xfrm>
            <a:off x="283320" y="641880"/>
            <a:ext cx="5724000" cy="537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5000" lnSpcReduction="9999"/>
          </a:bodyPr>
          <a:p>
            <a:pPr indent="0" defTabSz="914400">
              <a:lnSpc>
                <a:spcPct val="12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0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CASE 1</a:t>
            </a:r>
            <a:endParaRPr b="0" lang="en-DK" sz="20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indent="0" defTabSz="914400">
              <a:lnSpc>
                <a:spcPct val="12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da-DK" sz="20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79-årige Birthe har gået til genoptræning i det kommunale sundhedscenter de sidste par uger efter en hoftealloplastik. </a:t>
            </a:r>
            <a:br>
              <a:rPr sz="2000"/>
            </a:br>
            <a:r>
              <a:rPr b="0" lang="da-DK" sz="20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Det går godt med hoften, men Birthe klager nu over ubehag i øverste del af maven. </a:t>
            </a:r>
            <a:br>
              <a:rPr sz="2000"/>
            </a:br>
            <a:r>
              <a:rPr b="0" lang="da-DK" sz="20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Birthe har ikke været til lægen siden operationen fordi det er gået så godt og i øvrigt har hun andet at se til. </a:t>
            </a:r>
            <a:endParaRPr b="0" lang="en-DK" sz="20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indent="0" defTabSz="914400">
              <a:lnSpc>
                <a:spcPct val="12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DK" sz="20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  <a:tabLst>
                <a:tab algn="l" pos="0"/>
              </a:tabLst>
            </a:pPr>
            <a:r>
              <a:rPr b="0" lang="da-DK" sz="20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Hvad mistænker i? </a:t>
            </a:r>
            <a:endParaRPr b="0" lang="en-DK" sz="20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  <a:tabLst>
                <a:tab algn="l" pos="0"/>
              </a:tabLst>
            </a:pPr>
            <a:r>
              <a:rPr b="0" lang="da-DK" sz="20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Hvad vil i spørge Birthe om? </a:t>
            </a:r>
            <a:endParaRPr b="0" lang="en-DK" sz="20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  <a:tabLst>
                <a:tab algn="l" pos="0"/>
              </a:tabLst>
            </a:pPr>
            <a:r>
              <a:rPr b="0" lang="da-DK" sz="20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Skal hun behandles? Med  hvad? </a:t>
            </a:r>
            <a:endParaRPr b="0" lang="en-DK" sz="20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indent="0" defTabSz="914400">
              <a:lnSpc>
                <a:spcPct val="12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DK" sz="20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  <a:tabLst>
                <a:tab algn="l" pos="0"/>
              </a:tabLst>
            </a:pPr>
            <a:r>
              <a:rPr b="0" lang="da-DK" sz="20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5 minutter med sidemand </a:t>
            </a:r>
            <a:r>
              <a:rPr b="0" lang="da-DK" sz="2000" strike="noStrike" u="none">
                <a:solidFill>
                  <a:schemeClr val="lt1"/>
                </a:solidFill>
                <a:effectLst/>
                <a:uFillTx/>
                <a:latin typeface="Wingdings"/>
              </a:rPr>
              <a:t></a:t>
            </a:r>
            <a:r>
              <a:rPr b="0" lang="da-DK" sz="20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 </a:t>
            </a:r>
            <a:endParaRPr b="0" lang="en-DK" sz="20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indent="0" defTabSz="914400">
              <a:lnSpc>
                <a:spcPct val="12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DK" sz="20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</p:txBody>
      </p:sp>
      <p:pic>
        <p:nvPicPr>
          <p:cNvPr id="192" name="Billede 4" descr=""/>
          <p:cNvPicPr/>
          <p:nvPr/>
        </p:nvPicPr>
        <p:blipFill>
          <a:blip r:embed="rId1"/>
          <a:srcRect l="0" t="0" r="0" b="1155"/>
          <a:stretch/>
        </p:blipFill>
        <p:spPr>
          <a:xfrm>
            <a:off x="7249320" y="538560"/>
            <a:ext cx="4584240" cy="5904360"/>
          </a:xfrm>
          <a:prstGeom prst="rect">
            <a:avLst/>
          </a:prstGeom>
          <a:noFill/>
          <a:ln w="0">
            <a:noFill/>
          </a:ln>
          <a:effectLst>
            <a:outerShdw algn="r" blurRad="127080" dir="10800000" dist="50760" rotWithShape="0" sx="99000" sy="99000">
              <a:srgbClr val="000000">
                <a:alpha val="40000"/>
              </a:srgbClr>
            </a:outerShdw>
          </a:effectLst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laceHolder 1"/>
          <p:cNvSpPr>
            <a:spLocks noGrp="1"/>
          </p:cNvSpPr>
          <p:nvPr>
            <p:ph type="title"/>
          </p:nvPr>
        </p:nvSpPr>
        <p:spPr>
          <a:xfrm>
            <a:off x="360720" y="178920"/>
            <a:ext cx="5861160" cy="35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en-US" sz="2600" strike="noStrike" u="none">
                <a:ln>
                  <a:solidFill>
                    <a:schemeClr val="accent5"/>
                  </a:solidFill>
                </a:ln>
                <a:solidFill>
                  <a:srgbClr val="ffffff"/>
                </a:solidFill>
                <a:effectLst/>
                <a:uFillTx/>
                <a:latin typeface="Arial Black"/>
              </a:rPr>
              <a:t>Øvre GI: Cases</a:t>
            </a:r>
            <a:endParaRPr b="0" lang="en-DK" sz="26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194" name="PlaceHolder 2"/>
          <p:cNvSpPr>
            <a:spLocks noGrp="1"/>
          </p:cNvSpPr>
          <p:nvPr>
            <p:ph type="subTitle"/>
          </p:nvPr>
        </p:nvSpPr>
        <p:spPr>
          <a:xfrm>
            <a:off x="5913000" y="114480"/>
            <a:ext cx="6422040" cy="42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indent="0" algn="ctr">
              <a:buNone/>
            </a:pPr>
            <a:endParaRPr b="0" lang="en-US" sz="2600" strike="noStrike" u="none">
              <a:ln>
                <a:solidFill>
                  <a:schemeClr val="accent5"/>
                </a:solidFill>
              </a:ln>
              <a:solidFill>
                <a:srgbClr val="ffffff"/>
              </a:solidFill>
              <a:effectLst/>
              <a:uFillTx/>
              <a:latin typeface="Arial Black"/>
            </a:endParaRPr>
          </a:p>
        </p:txBody>
      </p:sp>
      <p:sp>
        <p:nvSpPr>
          <p:cNvPr id="195" name="PlaceHolder 3"/>
          <p:cNvSpPr>
            <a:spLocks noGrp="1"/>
          </p:cNvSpPr>
          <p:nvPr>
            <p:ph/>
          </p:nvPr>
        </p:nvSpPr>
        <p:spPr>
          <a:xfrm>
            <a:off x="283320" y="641880"/>
            <a:ext cx="5765400" cy="537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20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CASE 1</a:t>
            </a:r>
            <a:endParaRPr b="0" lang="en-DK" sz="20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20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Mistanker?</a:t>
            </a:r>
            <a:endParaRPr b="0" lang="en-DK" sz="20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lvl="1" marL="685800" indent="-228600" defTabSz="9144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18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NSAID-induceret ulcus/gastritis</a:t>
            </a:r>
            <a:endParaRPr b="0" lang="en-DK" sz="18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lvl="1" marL="685800" indent="-228600" defTabSz="9144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18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Postoperativ NSAID-behandling </a:t>
            </a:r>
            <a:endParaRPr b="0" lang="en-DK" sz="18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lvl="1" marL="685800" indent="-228600" defTabSz="9144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18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Typisk lokaliseret smerte i epigastriet</a:t>
            </a:r>
            <a:endParaRPr b="0" lang="en-DK" sz="18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lvl="1" marL="685800" indent="-228600" defTabSz="9144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18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Differentialdiagnoser?</a:t>
            </a:r>
            <a:endParaRPr b="0" lang="en-DK" sz="18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lvl="2" marL="1143000" indent="-228600" defTabSz="9144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16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GERD (refluks) - forværring pga. inaktivitet/sengeleje –</a:t>
            </a:r>
            <a:endParaRPr b="0" lang="en-DK" sz="16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lvl="2" marL="1143000" indent="-228600" defTabSz="9144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16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Stress-relateret dyspepsi/ulcus efter operation</a:t>
            </a:r>
            <a:endParaRPr b="0" lang="en-DK" sz="16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20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Helicobacter pylori? Undersøges?</a:t>
            </a:r>
            <a:endParaRPr b="0" lang="en-DK" sz="20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lvl="1" marL="685800" indent="-228600" defTabSz="914400">
              <a:lnSpc>
                <a:spcPct val="120000"/>
              </a:lnSpc>
              <a:spcBef>
                <a:spcPts val="499"/>
              </a:spcBef>
              <a:buClr>
                <a:srgbClr val="ff0000"/>
              </a:buClr>
              <a:buFont typeface="Arial"/>
              <a:buChar char="•"/>
            </a:pPr>
            <a:r>
              <a:rPr b="0" lang="da-DK" sz="1800" strike="noStrike" u="none">
                <a:solidFill>
                  <a:srgbClr val="ff0000"/>
                </a:solidFill>
                <a:effectLst/>
                <a:uFillTx/>
                <a:latin typeface="Latin Modern Roman Demi"/>
              </a:rPr>
              <a:t>JA! Alle med ulcus testes.</a:t>
            </a:r>
            <a:endParaRPr b="0" lang="en-DK" sz="18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20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Andet?</a:t>
            </a:r>
            <a:endParaRPr b="0" lang="en-DK" sz="20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indent="0" defTabSz="914400">
              <a:lnSpc>
                <a:spcPct val="120000"/>
              </a:lnSpc>
              <a:spcBef>
                <a:spcPts val="1001"/>
              </a:spcBef>
              <a:buNone/>
            </a:pPr>
            <a:endParaRPr b="0" lang="en-DK" sz="20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</p:txBody>
      </p:sp>
      <p:sp>
        <p:nvSpPr>
          <p:cNvPr id="196" name="Content Placeholder 6"/>
          <p:cNvSpPr/>
          <p:nvPr/>
        </p:nvSpPr>
        <p:spPr>
          <a:xfrm>
            <a:off x="6222240" y="743040"/>
            <a:ext cx="5765400" cy="5372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 fontScale="85000" lnSpcReduction="9999"/>
          </a:bodyPr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1" lang="da-DK" sz="20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Gastroskopi anbefales specielt ved</a:t>
            </a:r>
            <a:r>
              <a:rPr b="0" lang="da-DK" sz="20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: </a:t>
            </a:r>
            <a:endParaRPr b="0" lang="en-DK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ff0000"/>
              </a:buClr>
              <a:buFont typeface="Arial"/>
              <a:buChar char="•"/>
            </a:pPr>
            <a:r>
              <a:rPr b="0" lang="da-DK" sz="2000" strike="noStrike" u="none">
                <a:solidFill>
                  <a:srgbClr val="ff0000"/>
                </a:solidFill>
                <a:effectLst/>
                <a:uFillTx/>
                <a:latin typeface="Latin Modern Roman Demi"/>
              </a:rPr>
              <a:t>Symptomdebut efter 45-årsalderen</a:t>
            </a:r>
            <a:endParaRPr b="0" lang="en-DK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ff0000"/>
              </a:buClr>
              <a:buFont typeface="Arial"/>
              <a:buChar char="•"/>
            </a:pPr>
            <a:r>
              <a:rPr b="0" lang="da-DK" sz="2000" strike="noStrike" u="none">
                <a:solidFill>
                  <a:srgbClr val="ff0000"/>
                </a:solidFill>
                <a:effectLst/>
                <a:uFillTx/>
                <a:latin typeface="Latin Modern Roman Demi"/>
              </a:rPr>
              <a:t>Alarmsymptomer:</a:t>
            </a:r>
            <a:endParaRPr b="0" lang="en-DK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1" marL="685800" indent="-228600" defTabSz="9144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20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anoreksi, betydende vægttab (f.eks. &gt;3 kg),</a:t>
            </a:r>
            <a:endParaRPr b="0" lang="en-DK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1" marL="685800" indent="-228600" defTabSz="9144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20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blødning eller anæmi</a:t>
            </a:r>
            <a:endParaRPr b="0" lang="en-DK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1" marL="685800" indent="-228600" defTabSz="9144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20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synkebesvær/synkesmerter af over 2 ugers varighed</a:t>
            </a:r>
            <a:endParaRPr b="0" lang="en-DK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1" marL="685800" indent="-228600" defTabSz="9144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20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 vedvarende opkastninger uden anden forklaring</a:t>
            </a:r>
            <a:endParaRPr b="0" lang="en-DK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1" marL="685800" indent="-228600" defTabSz="9144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20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 abdominal udfyldning </a:t>
            </a:r>
            <a:endParaRPr b="0" lang="en-DK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20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Ved klar mistanke om ulcussygdom</a:t>
            </a:r>
            <a:endParaRPr b="0" lang="en-DK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20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Ved langvarige og/eller væsentlige symptomer Ved bekymring for alvorlig sygdom - kan man ikke berolige patienten, kan en gastroskopi have en terapeutisk effekt</a:t>
            </a:r>
            <a:endParaRPr b="0" lang="en-DK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37" dur="indefinite" restart="never" nodeType="tmRoot">
          <p:childTnLst>
            <p:seq>
              <p:cTn id="138" dur="indefinite" nodeType="mainSeq">
                <p:childTnLst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360720" y="178920"/>
            <a:ext cx="5861160" cy="35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en-US" sz="2600" strike="noStrike" u="none">
                <a:ln>
                  <a:solidFill>
                    <a:schemeClr val="accent5"/>
                  </a:solidFill>
                </a:ln>
                <a:solidFill>
                  <a:srgbClr val="ffffff"/>
                </a:solidFill>
                <a:effectLst/>
                <a:uFillTx/>
                <a:latin typeface="Arial Black"/>
              </a:rPr>
              <a:t>DAGENS PROGRAM</a:t>
            </a:r>
            <a:endParaRPr b="0" lang="en-DK" sz="26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 type="subTitle"/>
          </p:nvPr>
        </p:nvSpPr>
        <p:spPr>
          <a:xfrm>
            <a:off x="5913000" y="114480"/>
            <a:ext cx="6422040" cy="42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indent="0" algn="ctr">
              <a:buNone/>
            </a:pPr>
            <a:endParaRPr b="0" lang="en-US" sz="2600" strike="noStrike" u="none">
              <a:ln>
                <a:solidFill>
                  <a:schemeClr val="accent5"/>
                </a:solidFill>
              </a:ln>
              <a:solidFill>
                <a:srgbClr val="ffffff"/>
              </a:solidFill>
              <a:effectLst/>
              <a:uFillTx/>
              <a:latin typeface="Arial Black"/>
            </a:endParaRPr>
          </a:p>
        </p:txBody>
      </p:sp>
      <p:sp>
        <p:nvSpPr>
          <p:cNvPr id="120" name="PlaceHolder 3"/>
          <p:cNvSpPr>
            <a:spLocks noGrp="1"/>
          </p:cNvSpPr>
          <p:nvPr>
            <p:ph/>
          </p:nvPr>
        </p:nvSpPr>
        <p:spPr>
          <a:xfrm>
            <a:off x="283320" y="641880"/>
            <a:ext cx="11529360" cy="537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DK" sz="20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</p:txBody>
      </p:sp>
      <p:graphicFrame>
        <p:nvGraphicFramePr>
          <p:cNvPr id="1" name="Diagram1"/>
          <p:cNvGraphicFramePr/>
          <p:nvPr>
            <p:extLst>
              <p:ext uri="{D42A27DB-BD31-4B8C-83A1-F6EECF244321}">
                <p14:modId xmlns:p14="http://schemas.microsoft.com/office/powerpoint/2010/main" val="1580947829"/>
              </p:ext>
            </p:extLst>
          </p:nvPr>
        </p:nvGraphicFramePr>
        <p:xfrm>
          <a:off x="838800" y="1382400"/>
          <a:ext cx="10515240" cy="47941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PlaceHolder 1"/>
          <p:cNvSpPr>
            <a:spLocks noGrp="1"/>
          </p:cNvSpPr>
          <p:nvPr>
            <p:ph type="title"/>
          </p:nvPr>
        </p:nvSpPr>
        <p:spPr>
          <a:xfrm>
            <a:off x="360720" y="178920"/>
            <a:ext cx="5861160" cy="35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en-US" sz="2600" strike="noStrike" u="none">
                <a:ln>
                  <a:solidFill>
                    <a:schemeClr val="accent5"/>
                  </a:solidFill>
                </a:ln>
                <a:solidFill>
                  <a:srgbClr val="ffffff"/>
                </a:solidFill>
                <a:effectLst/>
                <a:uFillTx/>
                <a:latin typeface="Arial Black"/>
              </a:rPr>
              <a:t>Nedre GI</a:t>
            </a:r>
            <a:endParaRPr b="0" lang="en-DK" sz="26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198" name="PlaceHolder 2"/>
          <p:cNvSpPr>
            <a:spLocks noGrp="1"/>
          </p:cNvSpPr>
          <p:nvPr>
            <p:ph type="subTitle"/>
          </p:nvPr>
        </p:nvSpPr>
        <p:spPr>
          <a:xfrm>
            <a:off x="5913000" y="114480"/>
            <a:ext cx="6422040" cy="42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indent="0" algn="ctr">
              <a:buNone/>
            </a:pPr>
            <a:endParaRPr b="0" lang="en-US" sz="2600" strike="noStrike" u="none">
              <a:ln>
                <a:solidFill>
                  <a:schemeClr val="accent5"/>
                </a:solidFill>
              </a:ln>
              <a:solidFill>
                <a:srgbClr val="ffffff"/>
              </a:solidFill>
              <a:effectLst/>
              <a:uFillTx/>
              <a:latin typeface="Arial Black"/>
            </a:endParaRPr>
          </a:p>
        </p:txBody>
      </p:sp>
      <p:sp>
        <p:nvSpPr>
          <p:cNvPr id="199" name="PlaceHolder 3"/>
          <p:cNvSpPr>
            <a:spLocks noGrp="1"/>
          </p:cNvSpPr>
          <p:nvPr>
            <p:ph/>
          </p:nvPr>
        </p:nvSpPr>
        <p:spPr>
          <a:xfrm>
            <a:off x="283320" y="641880"/>
            <a:ext cx="6342120" cy="537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20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Nedre GI sygdomme i skal kende</a:t>
            </a:r>
            <a:endParaRPr b="0" lang="en-DK" sz="20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lvl="1" marL="685800" indent="-228600" defTabSz="9144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Font typeface="Wingdings" charset="2"/>
              <a:buChar char=""/>
            </a:pPr>
            <a:r>
              <a:rPr b="0" lang="da-DK" sz="18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Diaré</a:t>
            </a:r>
            <a:endParaRPr b="0" lang="en-DK" sz="18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lvl="1" marL="685800" indent="-228600" defTabSz="9144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Font typeface="Wingdings" charset="2"/>
              <a:buChar char=""/>
            </a:pPr>
            <a:r>
              <a:rPr b="0" lang="da-DK" sz="18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Obstipation </a:t>
            </a:r>
            <a:endParaRPr b="0" lang="en-DK" sz="18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lvl="1" marL="685800" indent="-228600" defTabSz="9144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Font typeface="Wingdings" charset="2"/>
              <a:buChar char=""/>
            </a:pPr>
            <a:r>
              <a:rPr b="0" lang="da-DK" sz="18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Malabsorption</a:t>
            </a:r>
            <a:endParaRPr b="0" lang="en-DK" sz="18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lvl="1" marL="685800" indent="-228600" defTabSz="9144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Font typeface="Wingdings" charset="2"/>
              <a:buChar char=""/>
            </a:pPr>
            <a:r>
              <a:rPr b="0" lang="da-DK" sz="18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Laktoseintolerans </a:t>
            </a:r>
            <a:endParaRPr b="0" lang="en-DK" sz="18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lvl="1" marL="685800" indent="-228600" defTabSz="9144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Font typeface="Wingdings" charset="2"/>
              <a:buChar char=""/>
            </a:pPr>
            <a:r>
              <a:rPr b="0" lang="da-DK" sz="18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Cøliaki </a:t>
            </a:r>
            <a:endParaRPr b="0" lang="en-DK" sz="18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lvl="1" marL="685800" indent="-228600" defTabSz="9144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Font typeface="Wingdings" charset="2"/>
              <a:buChar char=""/>
            </a:pPr>
            <a:r>
              <a:rPr b="0" lang="da-DK" sz="18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Kronisk inflammatorisk tarmsygdom </a:t>
            </a:r>
            <a:endParaRPr b="0" lang="en-DK" sz="18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lvl="1" marL="685800" indent="-228600" defTabSz="9144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Font typeface="Wingdings" charset="2"/>
              <a:buChar char=""/>
            </a:pPr>
            <a:r>
              <a:rPr b="0" lang="da-DK" sz="18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Colon irritable </a:t>
            </a:r>
            <a:endParaRPr b="0" lang="en-DK" sz="18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lvl="1" marL="685800" indent="-228600" defTabSz="9144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Font typeface="Wingdings" charset="2"/>
              <a:buChar char=""/>
            </a:pPr>
            <a:r>
              <a:rPr b="0" lang="da-DK" sz="18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Divertikelsygdomme</a:t>
            </a:r>
            <a:endParaRPr b="0" lang="en-DK" sz="18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lvl="1" marL="685800" indent="-228600" defTabSz="9144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Font typeface="Wingdings" charset="2"/>
              <a:buChar char=""/>
            </a:pPr>
            <a:r>
              <a:rPr b="0" lang="da-DK" sz="18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Hernier </a:t>
            </a:r>
            <a:endParaRPr b="0" lang="en-DK" sz="18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lvl="1" marL="685800" indent="-228600" defTabSz="9144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Font typeface="Wingdings" charset="2"/>
              <a:buChar char=""/>
            </a:pPr>
            <a:r>
              <a:rPr b="0" lang="da-DK" sz="18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Hæmorider </a:t>
            </a:r>
            <a:endParaRPr b="0" lang="en-DK" sz="18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lvl="1" marL="685800" indent="-228600" defTabSz="9144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Font typeface="Wingdings" charset="2"/>
              <a:buChar char=""/>
            </a:pPr>
            <a:r>
              <a:rPr b="0" lang="da-DK" sz="18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Perianal abces</a:t>
            </a:r>
            <a:endParaRPr b="0" lang="en-DK" sz="18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</p:txBody>
      </p:sp>
      <p:pic>
        <p:nvPicPr>
          <p:cNvPr id="200" name="Picture 1" descr=""/>
          <p:cNvPicPr/>
          <p:nvPr/>
        </p:nvPicPr>
        <p:blipFill>
          <a:blip r:embed="rId1"/>
          <a:stretch/>
        </p:blipFill>
        <p:spPr>
          <a:xfrm>
            <a:off x="4763880" y="538560"/>
            <a:ext cx="7086960" cy="592560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PlaceHolder 1"/>
          <p:cNvSpPr>
            <a:spLocks noGrp="1"/>
          </p:cNvSpPr>
          <p:nvPr>
            <p:ph type="title"/>
          </p:nvPr>
        </p:nvSpPr>
        <p:spPr>
          <a:xfrm>
            <a:off x="360720" y="178920"/>
            <a:ext cx="5861160" cy="35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en-US" sz="2600" strike="noStrike" u="none">
                <a:solidFill>
                  <a:srgbClr val="ffffff">
                    <a:alpha val="30000"/>
                  </a:srgbClr>
                </a:solidFill>
                <a:effectLst/>
                <a:uFillTx/>
                <a:latin typeface="Arial Black"/>
              </a:rPr>
              <a:t>Nedre GI:</a:t>
            </a:r>
            <a:endParaRPr b="0" lang="en-DK" sz="26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202" name="PlaceHolder 2"/>
          <p:cNvSpPr>
            <a:spLocks noGrp="1"/>
          </p:cNvSpPr>
          <p:nvPr>
            <p:ph type="subTitle"/>
          </p:nvPr>
        </p:nvSpPr>
        <p:spPr>
          <a:xfrm>
            <a:off x="2139480" y="178920"/>
            <a:ext cx="6422040" cy="35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600" strike="noStrike" u="none">
                <a:ln>
                  <a:solidFill>
                    <a:schemeClr val="accent5"/>
                  </a:solidFill>
                </a:ln>
                <a:solidFill>
                  <a:srgbClr val="ffffff"/>
                </a:solidFill>
                <a:effectLst/>
                <a:uFillTx/>
                <a:latin typeface="Arial Black"/>
              </a:rPr>
              <a:t>Diarré</a:t>
            </a:r>
            <a:endParaRPr b="0" lang="en-DK" sz="2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03" name="PlaceHolder 3"/>
          <p:cNvSpPr>
            <a:spLocks noGrp="1"/>
          </p:cNvSpPr>
          <p:nvPr>
            <p:ph/>
          </p:nvPr>
        </p:nvSpPr>
        <p:spPr>
          <a:xfrm>
            <a:off x="283320" y="804600"/>
            <a:ext cx="11529360" cy="537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5000" lnSpcReduction="9999"/>
          </a:bodyPr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ff0000"/>
              </a:buClr>
              <a:buFont typeface="Arial"/>
              <a:buChar char="•"/>
            </a:pPr>
            <a:r>
              <a:rPr b="0" lang="da-DK" sz="2000" strike="noStrike" u="none">
                <a:solidFill>
                  <a:srgbClr val="ff0000"/>
                </a:solidFill>
                <a:effectLst/>
                <a:uFillTx/>
                <a:latin typeface="Latin Modern Roman Demi"/>
              </a:rPr>
              <a:t>Meget hyppigt</a:t>
            </a:r>
            <a:endParaRPr b="0" lang="en-DK" sz="20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20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Kan være akut eller kronisk</a:t>
            </a:r>
            <a:endParaRPr b="0" lang="en-DK" sz="20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lvl="1" marL="685800" indent="-228600" defTabSz="9144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18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Akut – sekundært til virus eller bakterieinfektion </a:t>
            </a:r>
            <a:endParaRPr b="0" lang="en-DK" sz="18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lvl="2" marL="1143000" indent="-228600" defTabSz="9144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16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Turist-diarré </a:t>
            </a:r>
            <a:endParaRPr b="0" lang="en-DK" sz="16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lvl="2" marL="1143000" indent="-228600" defTabSz="9144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16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Gastroenterit (hygiejne) </a:t>
            </a:r>
            <a:endParaRPr b="0" lang="en-DK" sz="16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lvl="1" marL="685800" indent="-228600" defTabSz="9144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18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Kronisk – &gt;4 uger </a:t>
            </a:r>
            <a:endParaRPr b="0" lang="en-DK" sz="18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lvl="2" marL="1143000" indent="-228600" defTabSz="9144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16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Oftest pga. tarmsygdom </a:t>
            </a:r>
            <a:endParaRPr b="0" lang="en-DK" sz="16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lvl="2" marL="1143000" indent="-228600" defTabSz="9144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16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Langvarig ubalance efter gastroenterit </a:t>
            </a:r>
            <a:endParaRPr b="0" lang="en-DK" sz="16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ff0000"/>
              </a:buClr>
              <a:buFont typeface="Arial"/>
              <a:buChar char="•"/>
            </a:pPr>
            <a:r>
              <a:rPr b="0" lang="da-DK" sz="2000" strike="noStrike" u="none">
                <a:solidFill>
                  <a:srgbClr val="ff0000"/>
                </a:solidFill>
                <a:effectLst/>
                <a:uFillTx/>
                <a:latin typeface="Latin Modern Roman Demi"/>
              </a:rPr>
              <a:t>Oftest ufarligt </a:t>
            </a:r>
            <a:endParaRPr b="0" lang="en-DK" sz="20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ff0000"/>
              </a:buClr>
              <a:buFont typeface="Arial"/>
              <a:buChar char="•"/>
            </a:pPr>
            <a:r>
              <a:rPr b="0" lang="da-DK" sz="2000" strike="noStrike" u="none">
                <a:solidFill>
                  <a:srgbClr val="ff0000"/>
                </a:solidFill>
                <a:effectLst/>
                <a:uFillTx/>
                <a:latin typeface="Latin Modern Roman Demi"/>
              </a:rPr>
              <a:t>Kræver oftest ikke behandling </a:t>
            </a:r>
            <a:br>
              <a:rPr sz="2000"/>
            </a:br>
            <a:r>
              <a:rPr b="0" lang="da-DK" sz="20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 </a:t>
            </a:r>
            <a:endParaRPr b="0" lang="en-DK" sz="20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ff0000"/>
              </a:buClr>
              <a:buFont typeface="Arial"/>
              <a:buChar char="•"/>
            </a:pPr>
            <a:r>
              <a:rPr b="0" lang="da-DK" sz="2000" strike="noStrike" u="none">
                <a:solidFill>
                  <a:srgbClr val="ff0000"/>
                </a:solidFill>
                <a:effectLst/>
                <a:uFillTx/>
                <a:latin typeface="Latin Modern Roman Demi"/>
              </a:rPr>
              <a:t>Alarmsymptomer </a:t>
            </a:r>
            <a:endParaRPr b="0" lang="en-DK" sz="20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lvl="1" marL="685800" indent="-228600" defTabSz="914400">
              <a:lnSpc>
                <a:spcPct val="120000"/>
              </a:lnSpc>
              <a:spcBef>
                <a:spcPts val="499"/>
              </a:spcBef>
              <a:buClr>
                <a:srgbClr val="ff0000"/>
              </a:buClr>
              <a:buFont typeface="Arial"/>
              <a:buChar char="•"/>
            </a:pPr>
            <a:r>
              <a:rPr b="0" lang="da-DK" sz="1800" strike="noStrike" u="none">
                <a:solidFill>
                  <a:srgbClr val="ff0000"/>
                </a:solidFill>
                <a:effectLst/>
                <a:uFillTx/>
                <a:latin typeface="Latin Modern Roman Demi"/>
              </a:rPr>
              <a:t>Vægttab</a:t>
            </a:r>
            <a:endParaRPr b="0" lang="en-DK" sz="18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lvl="1" marL="685800" indent="-228600" defTabSz="914400">
              <a:lnSpc>
                <a:spcPct val="120000"/>
              </a:lnSpc>
              <a:spcBef>
                <a:spcPts val="499"/>
              </a:spcBef>
              <a:buClr>
                <a:srgbClr val="ff0000"/>
              </a:buClr>
              <a:buFont typeface="Arial"/>
              <a:buChar char="•"/>
            </a:pPr>
            <a:r>
              <a:rPr b="0" lang="da-DK" sz="1800" strike="noStrike" u="none">
                <a:solidFill>
                  <a:srgbClr val="ff0000"/>
                </a:solidFill>
                <a:effectLst/>
                <a:uFillTx/>
                <a:latin typeface="Latin Modern Roman Demi"/>
              </a:rPr>
              <a:t>Inkontinens</a:t>
            </a:r>
            <a:endParaRPr b="0" lang="en-DK" sz="18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lvl="1" marL="685800" indent="-228600" defTabSz="914400">
              <a:lnSpc>
                <a:spcPct val="120000"/>
              </a:lnSpc>
              <a:spcBef>
                <a:spcPts val="499"/>
              </a:spcBef>
              <a:buClr>
                <a:srgbClr val="ff0000"/>
              </a:buClr>
              <a:buFont typeface="Arial"/>
              <a:buChar char="•"/>
            </a:pPr>
            <a:r>
              <a:rPr b="0" lang="da-DK" sz="1800" strike="noStrike" u="none">
                <a:solidFill>
                  <a:srgbClr val="ff0000"/>
                </a:solidFill>
                <a:effectLst/>
                <a:uFillTx/>
                <a:latin typeface="Latin Modern Roman Demi"/>
              </a:rPr>
              <a:t>Natlig afføring </a:t>
            </a:r>
            <a:endParaRPr b="0" lang="en-DK" sz="18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lvl="1" marL="685800" indent="-228600" defTabSz="914400">
              <a:lnSpc>
                <a:spcPct val="120000"/>
              </a:lnSpc>
              <a:spcBef>
                <a:spcPts val="499"/>
              </a:spcBef>
              <a:buClr>
                <a:srgbClr val="ff0000"/>
              </a:buClr>
              <a:buFont typeface="Arial"/>
              <a:buChar char="•"/>
            </a:pPr>
            <a:r>
              <a:rPr b="0" lang="da-DK" sz="1800" strike="noStrike" u="none">
                <a:solidFill>
                  <a:srgbClr val="ff0000"/>
                </a:solidFill>
                <a:effectLst/>
                <a:uFillTx/>
                <a:latin typeface="Latin Modern Roman Demi"/>
              </a:rPr>
              <a:t>Vedvarende blodig afføring </a:t>
            </a:r>
            <a:endParaRPr b="0" lang="en-DK" sz="18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indent="0" defTabSz="914400">
              <a:lnSpc>
                <a:spcPct val="120000"/>
              </a:lnSpc>
              <a:spcBef>
                <a:spcPts val="1001"/>
              </a:spcBef>
              <a:buNone/>
            </a:pPr>
            <a:endParaRPr b="0" lang="en-DK" sz="20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</p:txBody>
      </p:sp>
      <p:pic>
        <p:nvPicPr>
          <p:cNvPr id="204" name="Picture 2" descr="Bristol Stool Scale - General Practice notebook"/>
          <p:cNvPicPr/>
          <p:nvPr/>
        </p:nvPicPr>
        <p:blipFill>
          <a:blip r:embed="rId1"/>
          <a:stretch/>
        </p:blipFill>
        <p:spPr>
          <a:xfrm>
            <a:off x="7303680" y="541080"/>
            <a:ext cx="4539240" cy="591408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PlaceHolder 1"/>
          <p:cNvSpPr>
            <a:spLocks noGrp="1"/>
          </p:cNvSpPr>
          <p:nvPr>
            <p:ph type="title"/>
          </p:nvPr>
        </p:nvSpPr>
        <p:spPr>
          <a:xfrm>
            <a:off x="360720" y="178920"/>
            <a:ext cx="5861160" cy="35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en-US" sz="2600" strike="noStrike" u="none">
                <a:solidFill>
                  <a:srgbClr val="ffffff">
                    <a:alpha val="30000"/>
                  </a:srgbClr>
                </a:solidFill>
                <a:effectLst/>
                <a:uFillTx/>
                <a:latin typeface="Arial Black"/>
              </a:rPr>
              <a:t>Nedre GI:</a:t>
            </a:r>
            <a:endParaRPr b="0" lang="en-DK" sz="26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206" name="PlaceHolder 2"/>
          <p:cNvSpPr>
            <a:spLocks noGrp="1"/>
          </p:cNvSpPr>
          <p:nvPr>
            <p:ph type="subTitle"/>
          </p:nvPr>
        </p:nvSpPr>
        <p:spPr>
          <a:xfrm>
            <a:off x="2139480" y="178920"/>
            <a:ext cx="6422040" cy="35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600" strike="noStrike" u="none">
                <a:ln>
                  <a:solidFill>
                    <a:schemeClr val="accent5"/>
                  </a:solidFill>
                </a:ln>
                <a:solidFill>
                  <a:srgbClr val="ffffff"/>
                </a:solidFill>
                <a:effectLst/>
                <a:uFillTx/>
                <a:latin typeface="Arial Black"/>
              </a:rPr>
              <a:t>Diarré</a:t>
            </a:r>
            <a:endParaRPr b="0" lang="en-DK" sz="2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07" name="PlaceHolder 3"/>
          <p:cNvSpPr>
            <a:spLocks noGrp="1"/>
          </p:cNvSpPr>
          <p:nvPr>
            <p:ph/>
          </p:nvPr>
        </p:nvSpPr>
        <p:spPr>
          <a:xfrm>
            <a:off x="283320" y="804600"/>
            <a:ext cx="11529360" cy="537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1" lang="da-DK" sz="20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Infektiøs gastroenteritis </a:t>
            </a:r>
            <a:endParaRPr b="0" lang="en-DK" sz="20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lvl="1" marL="685800" indent="-228600" defTabSz="9144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18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Oftest efter smitte med </a:t>
            </a:r>
            <a:r>
              <a:rPr b="0" lang="da-DK" sz="1800" strike="noStrike" u="none">
                <a:solidFill>
                  <a:srgbClr val="ff0000"/>
                </a:solidFill>
                <a:effectLst/>
                <a:uFillTx/>
                <a:latin typeface="Latin Modern Roman Demi"/>
              </a:rPr>
              <a:t>fødevarebåren bakterie</a:t>
            </a:r>
            <a:r>
              <a:rPr b="0" lang="da-DK" sz="18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 eller ved</a:t>
            </a:r>
            <a:r>
              <a:rPr b="0" lang="da-DK" sz="1800" strike="noStrike" u="none">
                <a:solidFill>
                  <a:srgbClr val="ff0000"/>
                </a:solidFill>
                <a:effectLst/>
                <a:uFillTx/>
                <a:latin typeface="Latin Modern Roman Demi"/>
              </a:rPr>
              <a:t> udlandsrejser </a:t>
            </a:r>
            <a:endParaRPr b="0" lang="en-DK" sz="18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lvl="1" marL="685800" indent="-228600" defTabSz="9144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18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Der er formentlig mere end 300.000 tilfælde om året i Danmark</a:t>
            </a:r>
            <a:endParaRPr b="0" lang="en-DK" sz="18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lvl="2" marL="1143000" indent="-228600" defTabSz="9144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16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90% fører ikke til lægekontakt</a:t>
            </a:r>
            <a:endParaRPr b="0" lang="en-DK" sz="16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1" lang="da-DK" sz="20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Symptomer </a:t>
            </a:r>
            <a:endParaRPr b="0" lang="en-DK" sz="20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lvl="1" marL="685800" indent="-228600" defTabSz="914400">
              <a:lnSpc>
                <a:spcPct val="120000"/>
              </a:lnSpc>
              <a:spcBef>
                <a:spcPts val="499"/>
              </a:spcBef>
              <a:buClr>
                <a:srgbClr val="ff0000"/>
              </a:buClr>
              <a:buFont typeface="Arial"/>
              <a:buChar char="•"/>
            </a:pPr>
            <a:r>
              <a:rPr b="0" lang="da-DK" sz="1800" strike="noStrike" u="none">
                <a:solidFill>
                  <a:srgbClr val="ff0000"/>
                </a:solidFill>
                <a:effectLst/>
                <a:uFillTx/>
                <a:latin typeface="Latin Modern Roman Demi"/>
              </a:rPr>
              <a:t>Diarré</a:t>
            </a:r>
            <a:endParaRPr b="0" lang="en-DK" sz="18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lvl="1" marL="685800" indent="-228600" defTabSz="914400">
              <a:lnSpc>
                <a:spcPct val="120000"/>
              </a:lnSpc>
              <a:spcBef>
                <a:spcPts val="499"/>
              </a:spcBef>
              <a:buClr>
                <a:srgbClr val="ff0000"/>
              </a:buClr>
              <a:buFont typeface="Arial"/>
              <a:buChar char="•"/>
            </a:pPr>
            <a:r>
              <a:rPr b="0" lang="da-DK" sz="1800" strike="noStrike" u="none">
                <a:solidFill>
                  <a:srgbClr val="ff0000"/>
                </a:solidFill>
                <a:effectLst/>
                <a:uFillTx/>
                <a:latin typeface="Latin Modern Roman Demi"/>
              </a:rPr>
              <a:t>Mavesmerter </a:t>
            </a:r>
            <a:endParaRPr b="0" lang="en-DK" sz="18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lvl="1" marL="685800" indent="-228600" defTabSz="9144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18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Evt. opkast</a:t>
            </a:r>
            <a:endParaRPr b="0" lang="en-DK" sz="18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lvl="1" marL="685800" indent="-228600" defTabSz="9144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18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Evt. feber  </a:t>
            </a:r>
            <a:endParaRPr b="0" lang="en-DK" sz="18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1" lang="da-DK" sz="20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Behandling </a:t>
            </a:r>
            <a:endParaRPr b="0" lang="en-DK" sz="20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lvl="1" marL="685800" indent="-228600" defTabSz="9144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18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Dehydrering og elektrolytforstyrrelser korrigeres </a:t>
            </a:r>
            <a:endParaRPr b="0" lang="en-DK" sz="18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lvl="1" marL="685800" indent="-228600" defTabSz="9144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18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Antibiotika kun ved feber og påvirket AT </a:t>
            </a:r>
            <a:endParaRPr b="0" lang="en-DK" sz="18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lvl="2" marL="1143000" indent="-228600" defTabSz="9144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16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Alternativt ved kendt immundefekt </a:t>
            </a:r>
            <a:endParaRPr b="0" lang="en-DK" sz="16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</p:txBody>
      </p:sp>
      <p:pic>
        <p:nvPicPr>
          <p:cNvPr id="208" name="Picture 2" descr="Højsæson for roskildesyge – Ekstra Bladet"/>
          <p:cNvPicPr/>
          <p:nvPr/>
        </p:nvPicPr>
        <p:blipFill>
          <a:blip r:embed="rId1"/>
          <a:stretch/>
        </p:blipFill>
        <p:spPr>
          <a:xfrm>
            <a:off x="6097680" y="3202920"/>
            <a:ext cx="5714640" cy="321912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PlaceHolder 1"/>
          <p:cNvSpPr>
            <a:spLocks noGrp="1"/>
          </p:cNvSpPr>
          <p:nvPr>
            <p:ph type="title"/>
          </p:nvPr>
        </p:nvSpPr>
        <p:spPr>
          <a:xfrm>
            <a:off x="360720" y="178920"/>
            <a:ext cx="5861160" cy="35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en-US" sz="2600" strike="noStrike" u="none">
                <a:solidFill>
                  <a:srgbClr val="ffffff">
                    <a:alpha val="30000"/>
                  </a:srgbClr>
                </a:solidFill>
                <a:effectLst/>
                <a:uFillTx/>
                <a:latin typeface="Arial Black"/>
              </a:rPr>
              <a:t>Nedre GI:</a:t>
            </a:r>
            <a:endParaRPr b="0" lang="en-DK" sz="26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210" name="PlaceHolder 2"/>
          <p:cNvSpPr>
            <a:spLocks noGrp="1"/>
          </p:cNvSpPr>
          <p:nvPr>
            <p:ph type="subTitle"/>
          </p:nvPr>
        </p:nvSpPr>
        <p:spPr>
          <a:xfrm>
            <a:off x="2118960" y="178920"/>
            <a:ext cx="6422040" cy="35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600" strike="noStrike" u="none">
                <a:ln>
                  <a:solidFill>
                    <a:schemeClr val="accent5"/>
                  </a:solidFill>
                </a:ln>
                <a:solidFill>
                  <a:srgbClr val="ffffff"/>
                </a:solidFill>
                <a:effectLst/>
                <a:uFillTx/>
                <a:latin typeface="Arial Black"/>
              </a:rPr>
              <a:t>Obstipation</a:t>
            </a:r>
            <a:endParaRPr b="0" lang="en-DK" sz="2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11" name="PlaceHolder 3"/>
          <p:cNvSpPr>
            <a:spLocks noGrp="1"/>
          </p:cNvSpPr>
          <p:nvPr>
            <p:ph/>
          </p:nvPr>
        </p:nvSpPr>
        <p:spPr>
          <a:xfrm>
            <a:off x="283320" y="804600"/>
            <a:ext cx="11529360" cy="537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28600" indent="-228600" defTabSz="914400">
              <a:lnSpc>
                <a:spcPct val="7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20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= Forstoppelse </a:t>
            </a:r>
            <a:endParaRPr b="0" lang="en-DK" sz="20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marL="228600" indent="-228600" defTabSz="914400">
              <a:lnSpc>
                <a:spcPct val="7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20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Også </a:t>
            </a:r>
            <a:r>
              <a:rPr b="0" lang="da-DK" sz="2000" strike="noStrike" u="none">
                <a:solidFill>
                  <a:srgbClr val="ff0000"/>
                </a:solidFill>
                <a:effectLst/>
                <a:uFillTx/>
                <a:latin typeface="Latin Modern Roman Demi"/>
              </a:rPr>
              <a:t>meget hyppigt </a:t>
            </a:r>
            <a:br>
              <a:rPr sz="2000"/>
            </a:br>
            <a:r>
              <a:rPr b="0" lang="da-DK" sz="20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 </a:t>
            </a:r>
            <a:endParaRPr b="0" lang="en-DK" sz="20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marL="228600" indent="-228600" defTabSz="914400">
              <a:lnSpc>
                <a:spcPct val="70000"/>
              </a:lnSpc>
              <a:spcBef>
                <a:spcPts val="1001"/>
              </a:spcBef>
              <a:buClr>
                <a:srgbClr val="ff0000"/>
              </a:buClr>
              <a:buFont typeface="Arial"/>
              <a:buChar char="•"/>
            </a:pPr>
            <a:r>
              <a:rPr b="0" lang="da-DK" sz="2000" strike="noStrike" u="none">
                <a:solidFill>
                  <a:srgbClr val="ff0000"/>
                </a:solidFill>
                <a:effectLst/>
                <a:uFillTx/>
                <a:latin typeface="Latin Modern Roman Demi"/>
              </a:rPr>
              <a:t>Symptomer</a:t>
            </a:r>
            <a:endParaRPr b="0" lang="en-DK" sz="20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lvl="1" marL="685800" indent="-228600" defTabSz="914400">
              <a:lnSpc>
                <a:spcPct val="7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18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Hård afføring </a:t>
            </a:r>
            <a:endParaRPr b="0" lang="en-DK" sz="18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lvl="2" marL="1143000" indent="-228600" defTabSz="914400">
              <a:lnSpc>
                <a:spcPct val="7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16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Evt. overløbsdiarré</a:t>
            </a:r>
            <a:endParaRPr b="0" lang="en-DK" sz="16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lvl="1" marL="685800" indent="-228600" defTabSz="914400">
              <a:lnSpc>
                <a:spcPct val="7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18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Nedsat afføringshyppighed </a:t>
            </a:r>
            <a:endParaRPr b="0" lang="en-DK" sz="18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lvl="1" marL="685800" indent="-228600" defTabSz="914400">
              <a:lnSpc>
                <a:spcPct val="7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18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Mavesmerter</a:t>
            </a:r>
            <a:endParaRPr b="0" lang="en-DK" sz="18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lvl="1" marL="685800" indent="-228600" defTabSz="914400">
              <a:lnSpc>
                <a:spcPct val="7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18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Hæmorider – blødning </a:t>
            </a:r>
            <a:br>
              <a:rPr sz="1800"/>
            </a:br>
            <a:r>
              <a:rPr b="0" lang="da-DK" sz="18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 </a:t>
            </a:r>
            <a:endParaRPr b="0" lang="en-DK" sz="18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marL="228600" indent="-228600" defTabSz="914400">
              <a:lnSpc>
                <a:spcPct val="7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20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Behandling </a:t>
            </a:r>
            <a:endParaRPr b="0" lang="en-DK" sz="20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lvl="1" marL="685800" indent="-228600" defTabSz="914400">
              <a:lnSpc>
                <a:spcPct val="7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18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Væske </a:t>
            </a:r>
            <a:endParaRPr b="0" lang="en-DK" sz="18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lvl="1" marL="685800" indent="-228600" defTabSz="914400">
              <a:lnSpc>
                <a:spcPct val="7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18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Fibre</a:t>
            </a:r>
            <a:endParaRPr b="0" lang="en-DK" sz="18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lvl="1" marL="685800" indent="-228600" defTabSz="914400">
              <a:lnSpc>
                <a:spcPct val="7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18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Motion </a:t>
            </a:r>
            <a:endParaRPr b="0" lang="en-DK" sz="18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lvl="1" marL="685800" indent="-228600" defTabSz="914400">
              <a:lnSpc>
                <a:spcPct val="7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18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Evt. laksantia</a:t>
            </a:r>
            <a:br>
              <a:rPr sz="1800"/>
            </a:br>
            <a:r>
              <a:rPr b="0" lang="da-DK" sz="18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 </a:t>
            </a:r>
            <a:endParaRPr b="0" lang="en-DK" sz="18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marL="228600" indent="-228600" defTabSz="914400">
              <a:lnSpc>
                <a:spcPct val="70000"/>
              </a:lnSpc>
              <a:spcBef>
                <a:spcPts val="1001"/>
              </a:spcBef>
              <a:buClr>
                <a:srgbClr val="ff0000"/>
              </a:buClr>
              <a:buFont typeface="Arial"/>
              <a:buChar char="•"/>
            </a:pPr>
            <a:r>
              <a:rPr b="0" lang="da-DK" sz="2000" strike="noStrike" u="none">
                <a:solidFill>
                  <a:srgbClr val="ff0000"/>
                </a:solidFill>
                <a:effectLst/>
                <a:uFillTx/>
                <a:latin typeface="Latin Modern Roman Demi"/>
              </a:rPr>
              <a:t>Oftest ufarligt</a:t>
            </a:r>
            <a:endParaRPr b="0" lang="en-DK" sz="20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lvl="1" marL="685800" indent="-228600" defTabSz="914400">
              <a:lnSpc>
                <a:spcPct val="7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18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Altid undtagelser… Video: https://www.youtube.com/watch?v=ertFgdZe1JE </a:t>
            </a:r>
            <a:endParaRPr b="0" lang="en-DK" sz="18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</p:txBody>
      </p:sp>
      <p:pic>
        <p:nvPicPr>
          <p:cNvPr id="212" name="Picture 2" descr="Forstoppelse/obstipation og andre fordøjelsesproblemer hos CF patienter"/>
          <p:cNvPicPr/>
          <p:nvPr/>
        </p:nvPicPr>
        <p:blipFill>
          <a:blip r:embed="rId1"/>
          <a:stretch/>
        </p:blipFill>
        <p:spPr>
          <a:xfrm>
            <a:off x="8145720" y="538560"/>
            <a:ext cx="3666600" cy="590580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PlaceHolder 1"/>
          <p:cNvSpPr>
            <a:spLocks noGrp="1"/>
          </p:cNvSpPr>
          <p:nvPr>
            <p:ph type="title"/>
          </p:nvPr>
        </p:nvSpPr>
        <p:spPr>
          <a:xfrm>
            <a:off x="360720" y="178920"/>
            <a:ext cx="5861160" cy="35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en-US" sz="2600" strike="noStrike" u="none">
                <a:solidFill>
                  <a:srgbClr val="ffffff">
                    <a:alpha val="30000"/>
                  </a:srgbClr>
                </a:solidFill>
                <a:effectLst/>
                <a:uFillTx/>
                <a:latin typeface="Arial Black"/>
              </a:rPr>
              <a:t>Nedre GI:</a:t>
            </a:r>
            <a:endParaRPr b="0" lang="en-DK" sz="26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214" name="PlaceHolder 2"/>
          <p:cNvSpPr>
            <a:spLocks noGrp="1"/>
          </p:cNvSpPr>
          <p:nvPr>
            <p:ph type="subTitle"/>
          </p:nvPr>
        </p:nvSpPr>
        <p:spPr>
          <a:xfrm>
            <a:off x="2118960" y="178920"/>
            <a:ext cx="6422040" cy="35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600" strike="noStrike" u="none">
                <a:ln>
                  <a:solidFill>
                    <a:schemeClr val="accent5"/>
                  </a:solidFill>
                </a:ln>
                <a:solidFill>
                  <a:srgbClr val="ffffff"/>
                </a:solidFill>
                <a:effectLst/>
                <a:uFillTx/>
                <a:latin typeface="Arial Black"/>
              </a:rPr>
              <a:t>Malabsorption</a:t>
            </a:r>
            <a:endParaRPr b="0" lang="en-DK" sz="2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15" name="PlaceHolder 3"/>
          <p:cNvSpPr>
            <a:spLocks noGrp="1"/>
          </p:cNvSpPr>
          <p:nvPr>
            <p:ph/>
          </p:nvPr>
        </p:nvSpPr>
        <p:spPr>
          <a:xfrm>
            <a:off x="283320" y="804600"/>
            <a:ext cx="11529360" cy="537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28600" indent="-228600" defTabSz="914400">
              <a:lnSpc>
                <a:spcPct val="70000"/>
              </a:lnSpc>
              <a:spcBef>
                <a:spcPts val="1001"/>
              </a:spcBef>
              <a:buClr>
                <a:srgbClr val="ff0000"/>
              </a:buClr>
              <a:buFont typeface="Arial"/>
              <a:buChar char="•"/>
            </a:pPr>
            <a:r>
              <a:rPr b="0" lang="da-DK" sz="2000" strike="noStrike" u="none">
                <a:solidFill>
                  <a:srgbClr val="ff0000"/>
                </a:solidFill>
                <a:effectLst/>
                <a:uFillTx/>
                <a:latin typeface="Latin Modern Roman Demi"/>
              </a:rPr>
              <a:t>Manglende/nedsat absorption af flere eller enkelte næringsstoffer </a:t>
            </a:r>
            <a:br>
              <a:rPr sz="2000"/>
            </a:br>
            <a:r>
              <a:rPr b="0" lang="da-DK" sz="20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 </a:t>
            </a:r>
            <a:endParaRPr b="0" lang="en-DK" sz="20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marL="228600" indent="-228600" defTabSz="914400">
              <a:lnSpc>
                <a:spcPct val="7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1" lang="da-DK" sz="20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Årsag</a:t>
            </a:r>
            <a:endParaRPr b="0" lang="en-DK" sz="20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lvl="1" marL="685800" indent="-228600" defTabSz="9144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20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Immunologisk sygdom i tarmen</a:t>
            </a:r>
            <a:endParaRPr b="0" lang="en-DK" sz="20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lvl="1" marL="685800" indent="-228600" defTabSz="9144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20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Inflammatorisk sygdom tarmen</a:t>
            </a:r>
            <a:endParaRPr b="0" lang="en-DK" sz="20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marL="228600" indent="-228600" defTabSz="914400">
              <a:lnSpc>
                <a:spcPct val="15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20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Malabsorptionssygdomme kan være både:</a:t>
            </a:r>
            <a:endParaRPr b="0" lang="en-DK" sz="20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lvl="1" marL="685800" indent="-228600" defTabSz="914400">
              <a:lnSpc>
                <a:spcPct val="150000"/>
              </a:lnSpc>
              <a:spcBef>
                <a:spcPts val="499"/>
              </a:spcBef>
              <a:buClr>
                <a:srgbClr val="ff0000"/>
              </a:buClr>
              <a:buFont typeface="Arial"/>
              <a:buChar char="•"/>
            </a:pPr>
            <a:r>
              <a:rPr b="0" lang="da-DK" sz="2000" strike="noStrike" u="none">
                <a:solidFill>
                  <a:srgbClr val="ff0000"/>
                </a:solidFill>
                <a:effectLst/>
                <a:uFillTx/>
                <a:latin typeface="Latin Modern Roman Demi"/>
              </a:rPr>
              <a:t>Diffuse med generel malabsorption </a:t>
            </a:r>
            <a:endParaRPr b="0" lang="en-DK" sz="20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lvl="1" marL="685800" indent="-228600" defTabSz="914400">
              <a:lnSpc>
                <a:spcPct val="150000"/>
              </a:lnSpc>
              <a:spcBef>
                <a:spcPts val="499"/>
              </a:spcBef>
              <a:buClr>
                <a:srgbClr val="ff0000"/>
              </a:buClr>
              <a:buFont typeface="Arial"/>
              <a:buChar char="•"/>
            </a:pPr>
            <a:r>
              <a:rPr b="0" lang="da-DK" sz="2000" strike="noStrike" u="none">
                <a:solidFill>
                  <a:srgbClr val="ff0000"/>
                </a:solidFill>
                <a:effectLst/>
                <a:uFillTx/>
                <a:latin typeface="Latin Modern Roman Demi"/>
              </a:rPr>
              <a:t>Specifikke for enkelte næringsstoffer </a:t>
            </a:r>
            <a:endParaRPr b="0" lang="en-DK" sz="20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indent="0" defTabSz="914400">
              <a:lnSpc>
                <a:spcPct val="70000"/>
              </a:lnSpc>
              <a:spcBef>
                <a:spcPts val="1001"/>
              </a:spcBef>
              <a:buNone/>
            </a:pPr>
            <a:endParaRPr b="0" lang="en-DK" sz="20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PlaceHolder 1"/>
          <p:cNvSpPr>
            <a:spLocks noGrp="1"/>
          </p:cNvSpPr>
          <p:nvPr>
            <p:ph/>
          </p:nvPr>
        </p:nvSpPr>
        <p:spPr>
          <a:xfrm>
            <a:off x="330840" y="681480"/>
            <a:ext cx="11529360" cy="5710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lnSpcReduction="9999"/>
          </a:bodyPr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20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Symptomer</a:t>
            </a:r>
            <a:endParaRPr b="0" lang="en-DK" sz="20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lvl="1" marL="685800" indent="-228600" defTabSz="914400">
              <a:lnSpc>
                <a:spcPct val="120000"/>
              </a:lnSpc>
              <a:spcBef>
                <a:spcPts val="499"/>
              </a:spcBef>
              <a:buClr>
                <a:srgbClr val="ff0000"/>
              </a:buClr>
              <a:buFont typeface="Arial"/>
              <a:buChar char="•"/>
            </a:pPr>
            <a:r>
              <a:rPr b="0" lang="da-DK" sz="1800" strike="noStrike" u="none">
                <a:solidFill>
                  <a:srgbClr val="ff0000"/>
                </a:solidFill>
                <a:effectLst/>
                <a:uFillTx/>
                <a:latin typeface="Latin Modern Roman Demi"/>
              </a:rPr>
              <a:t>Diarré </a:t>
            </a:r>
            <a:endParaRPr b="0" lang="en-DK" sz="18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lvl="1" marL="685800" indent="-228600" defTabSz="914400">
              <a:lnSpc>
                <a:spcPct val="120000"/>
              </a:lnSpc>
              <a:spcBef>
                <a:spcPts val="499"/>
              </a:spcBef>
              <a:buClr>
                <a:srgbClr val="ff0000"/>
              </a:buClr>
              <a:buFont typeface="Arial"/>
              <a:buChar char="•"/>
            </a:pPr>
            <a:r>
              <a:rPr b="0" lang="da-DK" sz="1800" strike="noStrike" u="none">
                <a:solidFill>
                  <a:srgbClr val="ff0000"/>
                </a:solidFill>
                <a:effectLst/>
                <a:uFillTx/>
                <a:latin typeface="Latin Modern Roman Demi"/>
              </a:rPr>
              <a:t>Mavesmerter </a:t>
            </a:r>
            <a:endParaRPr b="0" lang="en-DK" sz="18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lvl="1" marL="685800" indent="-228600" defTabSz="914400">
              <a:lnSpc>
                <a:spcPct val="120000"/>
              </a:lnSpc>
              <a:spcBef>
                <a:spcPts val="499"/>
              </a:spcBef>
              <a:buClr>
                <a:srgbClr val="ff0000"/>
              </a:buClr>
              <a:buFont typeface="Arial"/>
              <a:buChar char="•"/>
            </a:pPr>
            <a:r>
              <a:rPr b="0" lang="da-DK" sz="1800" strike="noStrike" u="none">
                <a:solidFill>
                  <a:srgbClr val="ff0000"/>
                </a:solidFill>
                <a:effectLst/>
                <a:uFillTx/>
                <a:latin typeface="Latin Modern Roman Demi"/>
              </a:rPr>
              <a:t>Oppustethed </a:t>
            </a:r>
            <a:endParaRPr b="0" lang="en-DK" sz="18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20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Årsag</a:t>
            </a:r>
            <a:endParaRPr b="0" lang="en-DK" sz="20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lvl="1" marL="685800" indent="-228600" defTabSz="914400">
              <a:lnSpc>
                <a:spcPct val="120000"/>
              </a:lnSpc>
              <a:spcBef>
                <a:spcPts val="499"/>
              </a:spcBef>
              <a:buClr>
                <a:srgbClr val="ff0000"/>
              </a:buClr>
              <a:buFont typeface="Arial"/>
              <a:buChar char="•"/>
            </a:pPr>
            <a:r>
              <a:rPr b="0" lang="da-DK" sz="1800" strike="noStrike" u="none">
                <a:solidFill>
                  <a:srgbClr val="ff0000"/>
                </a:solidFill>
                <a:effectLst/>
                <a:uFillTx/>
                <a:latin typeface="Latin Modern Roman Demi"/>
              </a:rPr>
              <a:t>Mangel på laktase enzymet</a:t>
            </a:r>
            <a:endParaRPr b="0" lang="en-DK" sz="18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20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Diagnose</a:t>
            </a:r>
            <a:endParaRPr b="0" lang="en-DK" sz="20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lvl="1" marL="685800" indent="-228600" defTabSz="9144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18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Blodprøve, som kan vise genfejl</a:t>
            </a:r>
            <a:endParaRPr b="0" lang="en-DK" sz="18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lvl="1" marL="685800" indent="-228600" defTabSz="9144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18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Biopsi fra duodenum </a:t>
            </a:r>
            <a:endParaRPr b="0" lang="en-DK" sz="18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20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Behandling</a:t>
            </a:r>
            <a:endParaRPr b="0" lang="en-DK" sz="20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lvl="1" marL="685800" indent="-228600" defTabSz="914400">
              <a:lnSpc>
                <a:spcPct val="120000"/>
              </a:lnSpc>
              <a:spcBef>
                <a:spcPts val="499"/>
              </a:spcBef>
              <a:buClr>
                <a:srgbClr val="ff0000"/>
              </a:buClr>
              <a:buFont typeface="Arial"/>
              <a:buChar char="•"/>
            </a:pPr>
            <a:r>
              <a:rPr b="0" lang="da-DK" sz="1800" strike="noStrike" u="none">
                <a:solidFill>
                  <a:srgbClr val="ff0000"/>
                </a:solidFill>
                <a:effectLst/>
                <a:uFillTx/>
                <a:latin typeface="Latin Modern Roman Demi"/>
              </a:rPr>
              <a:t>Laktosefri diæt </a:t>
            </a:r>
            <a:endParaRPr b="0" lang="en-DK" sz="18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lvl="1" marL="685800" indent="-228600" defTabSz="914400">
              <a:lnSpc>
                <a:spcPct val="120000"/>
              </a:lnSpc>
              <a:spcBef>
                <a:spcPts val="499"/>
              </a:spcBef>
              <a:buClr>
                <a:srgbClr val="ff0000"/>
              </a:buClr>
              <a:buFont typeface="Arial"/>
              <a:buChar char="•"/>
            </a:pPr>
            <a:r>
              <a:rPr b="0" lang="da-DK" sz="1800" strike="noStrike" u="none">
                <a:solidFill>
                  <a:srgbClr val="ff0000"/>
                </a:solidFill>
                <a:effectLst/>
                <a:uFillTx/>
                <a:latin typeface="Latin Modern Roman Demi"/>
              </a:rPr>
              <a:t>Evt. laktase-piller </a:t>
            </a:r>
            <a:br>
              <a:rPr sz="1800"/>
            </a:br>
            <a:r>
              <a:rPr b="0" lang="da-DK" sz="18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 </a:t>
            </a:r>
            <a:endParaRPr b="0" lang="en-DK" sz="18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20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95-98% af voksne i Danmark kan fint tåle laktose</a:t>
            </a:r>
            <a:endParaRPr b="0" lang="en-DK" sz="20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20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Laktoseintolerans medfører ingen skade på tarmsystemet</a:t>
            </a:r>
            <a:endParaRPr b="0" lang="en-DK" sz="20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</p:txBody>
      </p:sp>
      <p:pic>
        <p:nvPicPr>
          <p:cNvPr id="217" name="Picture 2" descr="Image result for lactose intolerance"/>
          <p:cNvPicPr/>
          <p:nvPr/>
        </p:nvPicPr>
        <p:blipFill>
          <a:blip r:embed="rId1"/>
          <a:stretch/>
        </p:blipFill>
        <p:spPr>
          <a:xfrm>
            <a:off x="6188040" y="1935360"/>
            <a:ext cx="5424120" cy="31878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18" name="PlaceHolder 2"/>
          <p:cNvSpPr>
            <a:spLocks noGrp="1"/>
          </p:cNvSpPr>
          <p:nvPr>
            <p:ph type="title"/>
          </p:nvPr>
        </p:nvSpPr>
        <p:spPr>
          <a:xfrm>
            <a:off x="360720" y="178920"/>
            <a:ext cx="5861160" cy="35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en-US" sz="2600" strike="noStrike" u="none">
                <a:solidFill>
                  <a:srgbClr val="ffffff">
                    <a:alpha val="30000"/>
                  </a:srgbClr>
                </a:solidFill>
                <a:effectLst/>
                <a:uFillTx/>
                <a:latin typeface="Arial Black"/>
              </a:rPr>
              <a:t>Nedre GI:</a:t>
            </a:r>
            <a:endParaRPr b="0" lang="en-DK" sz="26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219" name="PlaceHolder 3"/>
          <p:cNvSpPr>
            <a:spLocks noGrp="1"/>
          </p:cNvSpPr>
          <p:nvPr>
            <p:ph type="subTitle"/>
          </p:nvPr>
        </p:nvSpPr>
        <p:spPr>
          <a:xfrm>
            <a:off x="2118960" y="178920"/>
            <a:ext cx="6422040" cy="35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600" strike="noStrike" u="none">
                <a:ln>
                  <a:solidFill>
                    <a:schemeClr val="accent5"/>
                  </a:solidFill>
                </a:ln>
                <a:solidFill>
                  <a:srgbClr val="ffffff"/>
                </a:solidFill>
                <a:effectLst/>
                <a:uFillTx/>
                <a:latin typeface="Arial Black"/>
              </a:rPr>
              <a:t>Laktoseintolerans</a:t>
            </a:r>
            <a:endParaRPr b="0" lang="en-DK" sz="2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99" dur="indefinite" restart="never" nodeType="tmRoot">
          <p:childTnLst>
            <p:seq>
              <p:cTn id="200" dur="indefinite" nodeType="mainSeq">
                <p:childTnLst>
                  <p:par>
                    <p:cTn id="201" fill="hold">
                      <p:stCondLst>
                        <p:cond delay="indefinite"/>
                      </p:stCondLst>
                      <p:childTnLst>
                        <p:par>
                          <p:cTn id="202" fill="hold">
                            <p:stCondLst>
                              <p:cond delay="0"/>
                            </p:stCondLst>
                            <p:childTnLst>
                              <p:par>
                                <p:cTn id="20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5" fill="hold">
                      <p:stCondLst>
                        <p:cond delay="indefinite"/>
                      </p:stCondLst>
                      <p:childTnLst>
                        <p:par>
                          <p:cTn id="216" fill="hold">
                            <p:stCondLst>
                              <p:cond delay="0"/>
                            </p:stCondLst>
                            <p:childTnLst>
                              <p:par>
                                <p:cTn id="21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3" fill="hold">
                      <p:stCondLst>
                        <p:cond delay="indefinite"/>
                      </p:stCondLst>
                      <p:childTnLst>
                        <p:par>
                          <p:cTn id="224" fill="hold">
                            <p:stCondLst>
                              <p:cond delay="0"/>
                            </p:stCondLst>
                            <p:childTnLst>
                              <p:par>
                                <p:cTn id="22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PlaceHolder 1"/>
          <p:cNvSpPr>
            <a:spLocks noGrp="1"/>
          </p:cNvSpPr>
          <p:nvPr>
            <p:ph type="title"/>
          </p:nvPr>
        </p:nvSpPr>
        <p:spPr>
          <a:xfrm>
            <a:off x="360720" y="178920"/>
            <a:ext cx="5861160" cy="35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en-US" sz="2600" strike="noStrike" u="none">
                <a:solidFill>
                  <a:srgbClr val="ffffff">
                    <a:alpha val="30000"/>
                  </a:srgbClr>
                </a:solidFill>
                <a:effectLst/>
                <a:uFillTx/>
                <a:latin typeface="Arial Black"/>
              </a:rPr>
              <a:t>Nedre GI</a:t>
            </a:r>
            <a:endParaRPr b="0" lang="en-DK" sz="26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221" name="PlaceHolder 2"/>
          <p:cNvSpPr>
            <a:spLocks noGrp="1"/>
          </p:cNvSpPr>
          <p:nvPr>
            <p:ph/>
          </p:nvPr>
        </p:nvSpPr>
        <p:spPr>
          <a:xfrm>
            <a:off x="283320" y="804600"/>
            <a:ext cx="11529360" cy="537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228600" indent="-228600" defTabSz="914400">
              <a:lnSpc>
                <a:spcPct val="15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1" lang="da-DK" sz="20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Cøliaki = </a:t>
            </a:r>
            <a:r>
              <a:rPr b="0" lang="da-DK" sz="2000" strike="noStrike" u="none">
                <a:solidFill>
                  <a:srgbClr val="ff0000"/>
                </a:solidFill>
                <a:effectLst/>
                <a:uFillTx/>
                <a:latin typeface="Latin Modern Roman Demi"/>
              </a:rPr>
              <a:t>glutenintolerans</a:t>
            </a:r>
            <a:endParaRPr b="0" lang="en-DK" sz="20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marL="228600" indent="-228600" defTabSz="914400">
              <a:lnSpc>
                <a:spcPct val="150000"/>
              </a:lnSpc>
              <a:spcBef>
                <a:spcPts val="1001"/>
              </a:spcBef>
              <a:buClr>
                <a:srgbClr val="ff0000"/>
              </a:buClr>
              <a:buFont typeface="Arial"/>
              <a:buChar char="•"/>
            </a:pPr>
            <a:r>
              <a:rPr b="0" lang="da-DK" sz="2000" strike="noStrike" u="none">
                <a:solidFill>
                  <a:srgbClr val="ff0000"/>
                </a:solidFill>
                <a:effectLst/>
                <a:uFillTx/>
                <a:latin typeface="Latin Modern Roman Demi"/>
              </a:rPr>
              <a:t>Autoimmun tyndtarmssygdom</a:t>
            </a:r>
            <a:endParaRPr b="0" lang="en-DK" sz="20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marL="228600" indent="-228600" defTabSz="914400">
              <a:lnSpc>
                <a:spcPct val="15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20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Indtag af gluten kan føre til </a:t>
            </a:r>
            <a:r>
              <a:rPr b="0" lang="da-DK" sz="2000" strike="noStrike" u="none">
                <a:solidFill>
                  <a:srgbClr val="ff0000"/>
                </a:solidFill>
                <a:effectLst/>
                <a:uFillTx/>
                <a:latin typeface="Latin Modern Roman Demi"/>
              </a:rPr>
              <a:t>ødelæggelse af tyndtarmen (villusatrofi) = malabsorption </a:t>
            </a:r>
            <a:endParaRPr b="0" lang="en-DK" sz="20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marL="228600" indent="-228600" defTabSz="914400">
              <a:lnSpc>
                <a:spcPct val="15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20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Cøliaki findes hos 0,5% af den voksne befolkning</a:t>
            </a:r>
            <a:endParaRPr b="0" lang="en-DK" sz="20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marL="228600" indent="-228600" defTabSz="914400">
              <a:lnSpc>
                <a:spcPct val="15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1" lang="da-DK" sz="20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Symptomer</a:t>
            </a:r>
            <a:r>
              <a:rPr b="0" lang="da-DK" sz="20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 </a:t>
            </a:r>
            <a:endParaRPr b="0" lang="en-DK" sz="20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lvl="1" marL="685800" indent="-228600" defTabSz="914400">
              <a:lnSpc>
                <a:spcPct val="15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18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Diarré </a:t>
            </a:r>
            <a:endParaRPr b="0" lang="en-DK" sz="18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lvl="1" marL="685800" indent="-228600" defTabSz="914400">
              <a:lnSpc>
                <a:spcPct val="15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18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Mavesmerter </a:t>
            </a:r>
            <a:endParaRPr b="0" lang="en-DK" sz="18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lvl="1" marL="685800" indent="-228600" defTabSz="914400">
              <a:lnSpc>
                <a:spcPct val="15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18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Vægttab</a:t>
            </a:r>
            <a:endParaRPr b="0" lang="en-DK" sz="18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lvl="1" marL="685800" indent="-228600" defTabSz="914400">
              <a:lnSpc>
                <a:spcPct val="15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18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Jernmangelanæmi (giver ikke ikke symptomer) </a:t>
            </a:r>
            <a:endParaRPr b="0" lang="en-DK" sz="18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</p:txBody>
      </p:sp>
      <p:pic>
        <p:nvPicPr>
          <p:cNvPr id="222" name="Picture 2" descr="Cøliaki - Giv os vores merudgift tilbage! - Skrivunder.net"/>
          <p:cNvPicPr/>
          <p:nvPr/>
        </p:nvPicPr>
        <p:blipFill>
          <a:blip r:embed="rId1"/>
          <a:stretch/>
        </p:blipFill>
        <p:spPr>
          <a:xfrm>
            <a:off x="6472080" y="3325320"/>
            <a:ext cx="5428080" cy="29862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23" name="Ellipse 3"/>
          <p:cNvSpPr/>
          <p:nvPr/>
        </p:nvSpPr>
        <p:spPr>
          <a:xfrm>
            <a:off x="117000" y="3859560"/>
            <a:ext cx="4796640" cy="272844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da-DK" sz="1800" strike="noStrike" u="none">
              <a:solidFill>
                <a:schemeClr val="lt1"/>
              </a:solidFill>
              <a:effectLst/>
              <a:uFillTx/>
              <a:latin typeface="Arial"/>
            </a:endParaRPr>
          </a:p>
        </p:txBody>
      </p:sp>
      <p:sp>
        <p:nvSpPr>
          <p:cNvPr id="224" name="Subtitle 7"/>
          <p:cNvSpPr/>
          <p:nvPr/>
        </p:nvSpPr>
        <p:spPr>
          <a:xfrm>
            <a:off x="2118960" y="178920"/>
            <a:ext cx="6422040" cy="358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spAutoFit/>
          </a:bodyPr>
          <a:p>
            <a:pPr defTabSz="91440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2600" strike="noStrike" u="none">
                <a:ln>
                  <a:solidFill>
                    <a:schemeClr val="accent5"/>
                  </a:solidFill>
                </a:ln>
                <a:solidFill>
                  <a:srgbClr val="ffffff"/>
                </a:solidFill>
                <a:effectLst/>
                <a:uFillTx/>
                <a:latin typeface="Arial Black"/>
              </a:rPr>
              <a:t>Cøliaki</a:t>
            </a:r>
            <a:endParaRPr b="0" lang="en-DK" sz="2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29" dur="indefinite" restart="never" nodeType="tmRoot">
          <p:childTnLst>
            <p:seq>
              <p:cTn id="230" dur="indefinite" nodeType="mainSeq">
                <p:childTnLst>
                  <p:par>
                    <p:cTn id="231" fill="hold">
                      <p:stCondLst>
                        <p:cond delay="indefinite"/>
                      </p:stCondLst>
                      <p:childTnLst>
                        <p:par>
                          <p:cTn id="232" fill="hold">
                            <p:stCondLst>
                              <p:cond delay="0"/>
                            </p:stCondLst>
                            <p:childTnLst>
                              <p:par>
                                <p:cTn id="23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5" fill="hold">
                      <p:stCondLst>
                        <p:cond delay="indefinite"/>
                      </p:stCondLst>
                      <p:childTnLst>
                        <p:par>
                          <p:cTn id="236" fill="hold">
                            <p:stCondLst>
                              <p:cond delay="0"/>
                            </p:stCondLst>
                            <p:childTnLst>
                              <p:par>
                                <p:cTn id="23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9" fill="hold">
                      <p:stCondLst>
                        <p:cond delay="indefinite"/>
                      </p:stCondLst>
                      <p:childTnLst>
                        <p:par>
                          <p:cTn id="240" fill="hold">
                            <p:stCondLst>
                              <p:cond delay="0"/>
                            </p:stCondLst>
                            <p:childTnLst>
                              <p:par>
                                <p:cTn id="24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3" fill="hold">
                      <p:stCondLst>
                        <p:cond delay="indefinite"/>
                      </p:stCondLst>
                      <p:childTnLst>
                        <p:par>
                          <p:cTn id="244" fill="hold">
                            <p:stCondLst>
                              <p:cond delay="0"/>
                            </p:stCondLst>
                            <p:childTnLst>
                              <p:par>
                                <p:cTn id="24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5" fill="hold">
                      <p:stCondLst>
                        <p:cond delay="indefinite"/>
                      </p:stCondLst>
                      <p:childTnLst>
                        <p:par>
                          <p:cTn id="256" fill="hold">
                            <p:stCondLst>
                              <p:cond delay="0"/>
                            </p:stCondLst>
                            <p:childTnLst>
                              <p:par>
                                <p:cTn id="25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PlaceHolder 1"/>
          <p:cNvSpPr>
            <a:spLocks noGrp="1"/>
          </p:cNvSpPr>
          <p:nvPr>
            <p:ph type="title"/>
          </p:nvPr>
        </p:nvSpPr>
        <p:spPr>
          <a:xfrm>
            <a:off x="360720" y="178920"/>
            <a:ext cx="5861160" cy="35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en-US" sz="2600" strike="noStrike" u="none">
                <a:solidFill>
                  <a:srgbClr val="ffffff">
                    <a:alpha val="30000"/>
                  </a:srgbClr>
                </a:solidFill>
                <a:effectLst/>
                <a:uFillTx/>
                <a:latin typeface="Arial Black"/>
              </a:rPr>
              <a:t>Nedre GI</a:t>
            </a:r>
            <a:endParaRPr b="0" lang="en-DK" sz="26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226" name="PlaceHolder 2"/>
          <p:cNvSpPr>
            <a:spLocks noGrp="1"/>
          </p:cNvSpPr>
          <p:nvPr>
            <p:ph/>
          </p:nvPr>
        </p:nvSpPr>
        <p:spPr>
          <a:xfrm>
            <a:off x="283320" y="804600"/>
            <a:ext cx="11529360" cy="537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228600" indent="-228600" defTabSz="914400">
              <a:lnSpc>
                <a:spcPct val="15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1" lang="da-DK" sz="20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Diagnose </a:t>
            </a:r>
            <a:endParaRPr b="0" lang="en-DK" sz="20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lvl="1" marL="685800" indent="-228600" defTabSz="9144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20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Antistofmåling med BP (positiv hos over 90%)</a:t>
            </a:r>
            <a:endParaRPr b="0" lang="en-DK" sz="20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lvl="1" marL="685800" indent="-228600" defTabSz="9144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20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Gastroskopi med duodenal biopsi </a:t>
            </a:r>
            <a:endParaRPr b="0" lang="en-DK" sz="20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marL="228600" indent="-228600" defTabSz="914400">
              <a:lnSpc>
                <a:spcPct val="15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1" lang="da-DK" sz="20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Behandling</a:t>
            </a:r>
            <a:r>
              <a:rPr b="0" lang="da-DK" sz="20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 </a:t>
            </a:r>
            <a:endParaRPr b="0" lang="en-DK" sz="20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lvl="1" marL="685800" indent="-228600" defTabSz="914400">
              <a:lnSpc>
                <a:spcPct val="150000"/>
              </a:lnSpc>
              <a:spcBef>
                <a:spcPts val="499"/>
              </a:spcBef>
              <a:buClr>
                <a:srgbClr val="ff0000"/>
              </a:buClr>
              <a:buFont typeface="Arial"/>
              <a:buChar char="•"/>
            </a:pPr>
            <a:r>
              <a:rPr b="0" lang="da-DK" sz="2000" strike="noStrike" u="none">
                <a:solidFill>
                  <a:srgbClr val="ff0000"/>
                </a:solidFill>
                <a:effectLst/>
                <a:uFillTx/>
                <a:latin typeface="Latin Modern Roman Demi"/>
              </a:rPr>
              <a:t>Livslang glutenfri kost </a:t>
            </a:r>
            <a:r>
              <a:rPr b="0" lang="da-DK" sz="20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(hvorefter tyndtarmen vil regenerere)</a:t>
            </a:r>
            <a:endParaRPr b="0" lang="en-DK" sz="20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lvl="2" marL="1143000" indent="-228600" defTabSz="914400">
              <a:lnSpc>
                <a:spcPct val="15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20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Svært at holde </a:t>
            </a:r>
            <a:endParaRPr b="0" lang="en-DK" sz="20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indent="0" defTabSz="914400">
              <a:lnSpc>
                <a:spcPct val="150000"/>
              </a:lnSpc>
              <a:spcBef>
                <a:spcPts val="1001"/>
              </a:spcBef>
              <a:buNone/>
            </a:pPr>
            <a:endParaRPr b="0" lang="en-DK" sz="20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</p:txBody>
      </p:sp>
      <p:sp>
        <p:nvSpPr>
          <p:cNvPr id="227" name="Subtitle 7"/>
          <p:cNvSpPr/>
          <p:nvPr/>
        </p:nvSpPr>
        <p:spPr>
          <a:xfrm>
            <a:off x="2118960" y="178920"/>
            <a:ext cx="6422040" cy="358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spAutoFit/>
          </a:bodyPr>
          <a:p>
            <a:pPr defTabSz="91440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2600" strike="noStrike" u="none">
                <a:ln>
                  <a:solidFill>
                    <a:schemeClr val="accent5"/>
                  </a:solidFill>
                </a:ln>
                <a:solidFill>
                  <a:srgbClr val="ffffff"/>
                </a:solidFill>
                <a:effectLst/>
                <a:uFillTx/>
                <a:latin typeface="Arial Black"/>
              </a:rPr>
              <a:t>Cøliaki</a:t>
            </a:r>
            <a:endParaRPr b="0" lang="en-DK" sz="2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228" name="Picture 2" descr="En farlig glutenfri uden lægeerklæring"/>
          <p:cNvPicPr/>
          <p:nvPr/>
        </p:nvPicPr>
        <p:blipFill>
          <a:blip r:embed="rId1"/>
          <a:stretch/>
        </p:blipFill>
        <p:spPr>
          <a:xfrm>
            <a:off x="8496360" y="831960"/>
            <a:ext cx="2857320" cy="285732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59" dur="indefinite" restart="never" nodeType="tmRoot">
          <p:childTnLst>
            <p:seq>
              <p:cTn id="260" dur="indefinite" nodeType="mainSeq">
                <p:childTnLst>
                  <p:par>
                    <p:cTn id="261" fill="hold">
                      <p:stCondLst>
                        <p:cond delay="indefinite"/>
                      </p:stCondLst>
                      <p:childTnLst>
                        <p:par>
                          <p:cTn id="262" fill="hold">
                            <p:stCondLst>
                              <p:cond delay="0"/>
                            </p:stCondLst>
                            <p:childTnLst>
                              <p:par>
                                <p:cTn id="26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9" fill="hold">
                      <p:stCondLst>
                        <p:cond delay="indefinite"/>
                      </p:stCondLst>
                      <p:childTnLst>
                        <p:par>
                          <p:cTn id="270" fill="hold">
                            <p:stCondLst>
                              <p:cond delay="0"/>
                            </p:stCondLst>
                            <p:childTnLst>
                              <p:par>
                                <p:cTn id="27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3" fill="hold">
                      <p:stCondLst>
                        <p:cond delay="indefinite"/>
                      </p:stCondLst>
                      <p:childTnLst>
                        <p:par>
                          <p:cTn id="274" fill="hold">
                            <p:stCondLst>
                              <p:cond delay="0"/>
                            </p:stCondLst>
                            <p:childTnLst>
                              <p:par>
                                <p:cTn id="27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9" fill="hold">
                      <p:stCondLst>
                        <p:cond delay="indefinite"/>
                      </p:stCondLst>
                      <p:childTnLst>
                        <p:par>
                          <p:cTn id="280" fill="hold">
                            <p:stCondLst>
                              <p:cond delay="0"/>
                            </p:stCondLst>
                            <p:childTnLst>
                              <p:par>
                                <p:cTn id="28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PlaceHolder 1"/>
          <p:cNvSpPr>
            <a:spLocks noGrp="1"/>
          </p:cNvSpPr>
          <p:nvPr>
            <p:ph type="title"/>
          </p:nvPr>
        </p:nvSpPr>
        <p:spPr>
          <a:xfrm>
            <a:off x="360720" y="178920"/>
            <a:ext cx="5861160" cy="35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en-US" sz="2600" strike="noStrike" u="none">
                <a:solidFill>
                  <a:srgbClr val="ffffff">
                    <a:alpha val="30000"/>
                  </a:srgbClr>
                </a:solidFill>
                <a:effectLst/>
                <a:uFillTx/>
                <a:latin typeface="Arial Black"/>
              </a:rPr>
              <a:t>Nedre GI</a:t>
            </a:r>
            <a:endParaRPr b="0" lang="en-DK" sz="26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230" name="PlaceHolder 2"/>
          <p:cNvSpPr>
            <a:spLocks noGrp="1"/>
          </p:cNvSpPr>
          <p:nvPr>
            <p:ph/>
          </p:nvPr>
        </p:nvSpPr>
        <p:spPr>
          <a:xfrm>
            <a:off x="283320" y="804600"/>
            <a:ext cx="11529360" cy="537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228600" indent="-228600" defTabSz="914400">
              <a:lnSpc>
                <a:spcPct val="150000"/>
              </a:lnSpc>
              <a:spcBef>
                <a:spcPts val="1001"/>
              </a:spcBef>
              <a:buClr>
                <a:srgbClr val="ff0000"/>
              </a:buClr>
              <a:buFont typeface="Arial"/>
              <a:buChar char="•"/>
            </a:pPr>
            <a:r>
              <a:rPr b="1" lang="da-DK" sz="2000" strike="noStrike" u="none">
                <a:solidFill>
                  <a:srgbClr val="ff0000"/>
                </a:solidFill>
                <a:effectLst/>
                <a:uFillTx/>
                <a:latin typeface="Latin Modern Roman Demi"/>
              </a:rPr>
              <a:t>Autoimmunt betinget </a:t>
            </a:r>
            <a:endParaRPr b="0" lang="en-DK" sz="20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marL="228600" indent="-228600" defTabSz="914400">
              <a:lnSpc>
                <a:spcPct val="15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20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2 hovedtyper</a:t>
            </a:r>
            <a:endParaRPr b="0" lang="en-DK" sz="20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lvl="1" marL="685800" indent="-228600" defTabSz="914400">
              <a:lnSpc>
                <a:spcPct val="150000"/>
              </a:lnSpc>
              <a:spcBef>
                <a:spcPts val="499"/>
              </a:spcBef>
              <a:buClr>
                <a:srgbClr val="ff0000"/>
              </a:buClr>
              <a:buFont typeface="Arial"/>
              <a:buChar char="•"/>
            </a:pPr>
            <a:r>
              <a:rPr b="0" lang="da-DK" sz="2000" strike="noStrike" u="none">
                <a:solidFill>
                  <a:srgbClr val="ff0000"/>
                </a:solidFill>
                <a:effectLst/>
                <a:uFillTx/>
                <a:latin typeface="Latin Modern Roman Demi"/>
              </a:rPr>
              <a:t>Mb. Crohn </a:t>
            </a:r>
            <a:endParaRPr b="0" lang="en-DK" sz="20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lvl="1" marL="685800" indent="-228600" defTabSz="914400">
              <a:lnSpc>
                <a:spcPct val="150000"/>
              </a:lnSpc>
              <a:spcBef>
                <a:spcPts val="499"/>
              </a:spcBef>
              <a:buClr>
                <a:srgbClr val="ff0000"/>
              </a:buClr>
              <a:buFont typeface="Arial"/>
              <a:buChar char="•"/>
            </a:pPr>
            <a:r>
              <a:rPr b="0" lang="da-DK" sz="2000" strike="noStrike" u="none">
                <a:solidFill>
                  <a:srgbClr val="ff0000"/>
                </a:solidFill>
                <a:effectLst/>
                <a:uFillTx/>
                <a:latin typeface="Latin Modern Roman Demi"/>
              </a:rPr>
              <a:t>Colitis ulcerosa</a:t>
            </a:r>
            <a:endParaRPr b="0" lang="en-DK" sz="20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marL="228600" indent="-228600" defTabSz="914400">
              <a:lnSpc>
                <a:spcPct val="15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20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0,5% af befolkningen har inflammatorisk tarmsygdom</a:t>
            </a:r>
            <a:endParaRPr b="0" lang="en-DK" sz="20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lvl="1" marL="685800" indent="-228600" defTabSz="914400">
              <a:lnSpc>
                <a:spcPct val="15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20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Dobbelt så mange med colitis ulcerosa som med Crohns </a:t>
            </a:r>
            <a:endParaRPr b="0" lang="en-DK" sz="20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marL="228600" indent="-228600" defTabSz="914400">
              <a:lnSpc>
                <a:spcPct val="150000"/>
              </a:lnSpc>
              <a:spcBef>
                <a:spcPts val="1001"/>
              </a:spcBef>
              <a:buClr>
                <a:srgbClr val="ff0000"/>
              </a:buClr>
              <a:buFont typeface="Arial"/>
              <a:buChar char="•"/>
            </a:pPr>
            <a:r>
              <a:rPr b="0" lang="da-DK" sz="2000" strike="noStrike" u="none">
                <a:solidFill>
                  <a:srgbClr val="ff0000"/>
                </a:solidFill>
                <a:effectLst/>
                <a:uFillTx/>
                <a:latin typeface="Latin Modern Roman Demi"/>
              </a:rPr>
              <a:t>Kan opstå i alle aldre</a:t>
            </a:r>
            <a:endParaRPr b="0" lang="en-DK" sz="20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marL="228600" indent="-228600" defTabSz="914400">
              <a:lnSpc>
                <a:spcPct val="15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20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For begge typer vil </a:t>
            </a:r>
            <a:r>
              <a:rPr b="0" lang="da-DK" sz="2000" strike="noStrike" u="none">
                <a:solidFill>
                  <a:srgbClr val="ff0000"/>
                </a:solidFill>
                <a:effectLst/>
                <a:uFillTx/>
                <a:latin typeface="Latin Modern Roman Demi"/>
              </a:rPr>
              <a:t>symptomerne ofte være fluktuerende </a:t>
            </a:r>
            <a:endParaRPr b="0" lang="en-DK" sz="20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</p:txBody>
      </p:sp>
      <p:sp>
        <p:nvSpPr>
          <p:cNvPr id="231" name="Subtitle 7"/>
          <p:cNvSpPr/>
          <p:nvPr/>
        </p:nvSpPr>
        <p:spPr>
          <a:xfrm>
            <a:off x="2118960" y="178920"/>
            <a:ext cx="8666640" cy="358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spAutoFit/>
          </a:bodyPr>
          <a:p>
            <a:pPr defTabSz="91440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2600" strike="noStrike" u="none">
                <a:ln>
                  <a:solidFill>
                    <a:schemeClr val="accent5"/>
                  </a:solidFill>
                </a:ln>
                <a:solidFill>
                  <a:srgbClr val="ffffff"/>
                </a:solidFill>
                <a:effectLst/>
                <a:uFillTx/>
                <a:latin typeface="Arial Black"/>
              </a:rPr>
              <a:t>Kronisk inflammatorisk tarmsygdom </a:t>
            </a:r>
            <a:endParaRPr b="0" lang="en-DK" sz="2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83" dur="indefinite" restart="never" nodeType="tmRoot">
          <p:childTnLst>
            <p:seq>
              <p:cTn id="284" dur="indefinite" nodeType="mainSeq">
                <p:childTnLst>
                  <p:par>
                    <p:cTn id="285" fill="hold">
                      <p:stCondLst>
                        <p:cond delay="indefinite"/>
                      </p:stCondLst>
                      <p:childTnLst>
                        <p:par>
                          <p:cTn id="286" fill="hold">
                            <p:stCondLst>
                              <p:cond delay="0"/>
                            </p:stCondLst>
                            <p:childTnLst>
                              <p:par>
                                <p:cTn id="28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9" fill="hold">
                      <p:stCondLst>
                        <p:cond delay="indefinite"/>
                      </p:stCondLst>
                      <p:childTnLst>
                        <p:par>
                          <p:cTn id="290" fill="hold">
                            <p:stCondLst>
                              <p:cond delay="0"/>
                            </p:stCondLst>
                            <p:childTnLst>
                              <p:par>
                                <p:cTn id="29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3" fill="hold">
                      <p:stCondLst>
                        <p:cond delay="indefinite"/>
                      </p:stCondLst>
                      <p:childTnLst>
                        <p:par>
                          <p:cTn id="294" fill="hold">
                            <p:stCondLst>
                              <p:cond delay="0"/>
                            </p:stCondLst>
                            <p:childTnLst>
                              <p:par>
                                <p:cTn id="29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7" fill="hold">
                      <p:stCondLst>
                        <p:cond delay="indefinite"/>
                      </p:stCondLst>
                      <p:childTnLst>
                        <p:par>
                          <p:cTn id="298" fill="hold">
                            <p:stCondLst>
                              <p:cond delay="0"/>
                            </p:stCondLst>
                            <p:childTnLst>
                              <p:par>
                                <p:cTn id="29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1" fill="hold">
                      <p:stCondLst>
                        <p:cond delay="indefinite"/>
                      </p:stCondLst>
                      <p:childTnLst>
                        <p:par>
                          <p:cTn id="302" fill="hold">
                            <p:stCondLst>
                              <p:cond delay="0"/>
                            </p:stCondLst>
                            <p:childTnLst>
                              <p:par>
                                <p:cTn id="30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5" fill="hold">
                      <p:stCondLst>
                        <p:cond delay="indefinite"/>
                      </p:stCondLst>
                      <p:childTnLst>
                        <p:par>
                          <p:cTn id="306" fill="hold">
                            <p:stCondLst>
                              <p:cond delay="0"/>
                            </p:stCondLst>
                            <p:childTnLst>
                              <p:par>
                                <p:cTn id="30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9" fill="hold">
                      <p:stCondLst>
                        <p:cond delay="indefinite"/>
                      </p:stCondLst>
                      <p:childTnLst>
                        <p:par>
                          <p:cTn id="310" fill="hold">
                            <p:stCondLst>
                              <p:cond delay="0"/>
                            </p:stCondLst>
                            <p:childTnLst>
                              <p:par>
                                <p:cTn id="31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3" fill="hold">
                      <p:stCondLst>
                        <p:cond delay="indefinite"/>
                      </p:stCondLst>
                      <p:childTnLst>
                        <p:par>
                          <p:cTn id="314" fill="hold">
                            <p:stCondLst>
                              <p:cond delay="0"/>
                            </p:stCondLst>
                            <p:childTnLst>
                              <p:par>
                                <p:cTn id="31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PlaceHolder 1"/>
          <p:cNvSpPr>
            <a:spLocks noGrp="1"/>
          </p:cNvSpPr>
          <p:nvPr>
            <p:ph type="title"/>
          </p:nvPr>
        </p:nvSpPr>
        <p:spPr>
          <a:xfrm>
            <a:off x="360720" y="178920"/>
            <a:ext cx="5861160" cy="35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en-US" sz="2600" strike="noStrike" u="none">
                <a:solidFill>
                  <a:srgbClr val="ffffff">
                    <a:alpha val="30000"/>
                  </a:srgbClr>
                </a:solidFill>
                <a:effectLst/>
                <a:uFillTx/>
                <a:latin typeface="Arial Black"/>
              </a:rPr>
              <a:t>Nedre GI</a:t>
            </a:r>
            <a:endParaRPr b="0" lang="en-DK" sz="26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233" name="Subtitle 7"/>
          <p:cNvSpPr/>
          <p:nvPr/>
        </p:nvSpPr>
        <p:spPr>
          <a:xfrm>
            <a:off x="2118960" y="178920"/>
            <a:ext cx="8666640" cy="358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spAutoFit/>
          </a:bodyPr>
          <a:p>
            <a:pPr defTabSz="91440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2600" strike="noStrike" u="none">
                <a:ln>
                  <a:solidFill>
                    <a:schemeClr val="accent5"/>
                  </a:solidFill>
                </a:ln>
                <a:solidFill>
                  <a:srgbClr val="ffffff"/>
                </a:solidFill>
                <a:effectLst/>
                <a:uFillTx/>
                <a:latin typeface="Arial Black"/>
              </a:rPr>
              <a:t>Kronisk inflammatorisk tarmsygdom </a:t>
            </a:r>
            <a:endParaRPr b="0" lang="en-DK" sz="2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234" name="Billede 3" descr=""/>
          <p:cNvPicPr/>
          <p:nvPr/>
        </p:nvPicPr>
        <p:blipFill>
          <a:blip r:embed="rId1"/>
          <a:stretch/>
        </p:blipFill>
        <p:spPr>
          <a:xfrm>
            <a:off x="283320" y="1322640"/>
            <a:ext cx="11529360" cy="43354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35" name="Text Box 8"/>
          <p:cNvSpPr/>
          <p:nvPr/>
        </p:nvSpPr>
        <p:spPr>
          <a:xfrm>
            <a:off x="3768840" y="923760"/>
            <a:ext cx="4555800" cy="398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20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Forskelle på Chron’s og colitis ulcerosa</a:t>
            </a:r>
            <a:endParaRPr b="0" lang="en-DK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360720" y="178920"/>
            <a:ext cx="5861160" cy="35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en-US" sz="2600" strike="noStrike" u="none">
                <a:ln>
                  <a:solidFill>
                    <a:schemeClr val="accent5"/>
                  </a:solidFill>
                </a:ln>
                <a:solidFill>
                  <a:srgbClr val="ffffff"/>
                </a:solidFill>
                <a:effectLst/>
                <a:uFillTx/>
                <a:latin typeface="Arial Black"/>
              </a:rPr>
              <a:t>En anatomisk genopfriskning!</a:t>
            </a:r>
            <a:endParaRPr b="0" lang="en-DK" sz="26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122" name="PlaceHolder 2"/>
          <p:cNvSpPr>
            <a:spLocks noGrp="1"/>
          </p:cNvSpPr>
          <p:nvPr>
            <p:ph type="subTitle"/>
          </p:nvPr>
        </p:nvSpPr>
        <p:spPr>
          <a:xfrm>
            <a:off x="5913000" y="114480"/>
            <a:ext cx="6422040" cy="42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indent="0" algn="ctr">
              <a:buNone/>
            </a:pPr>
            <a:endParaRPr b="0" lang="en-US" sz="2600" strike="noStrike" u="none">
              <a:ln>
                <a:solidFill>
                  <a:schemeClr val="accent5"/>
                </a:solidFill>
              </a:ln>
              <a:solidFill>
                <a:srgbClr val="ffffff"/>
              </a:solidFill>
              <a:effectLst/>
              <a:uFillTx/>
              <a:latin typeface="Arial Black"/>
            </a:endParaRPr>
          </a:p>
        </p:txBody>
      </p:sp>
      <p:sp>
        <p:nvSpPr>
          <p:cNvPr id="123" name="PlaceHolder 3"/>
          <p:cNvSpPr>
            <a:spLocks noGrp="1"/>
          </p:cNvSpPr>
          <p:nvPr>
            <p:ph/>
          </p:nvPr>
        </p:nvSpPr>
        <p:spPr>
          <a:xfrm>
            <a:off x="283320" y="641880"/>
            <a:ext cx="11529360" cy="537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DK" sz="20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</p:txBody>
      </p:sp>
      <p:sp>
        <p:nvSpPr>
          <p:cNvPr id="124" name="Picture 4"/>
          <p:cNvSpPr/>
          <p:nvPr/>
        </p:nvSpPr>
        <p:spPr>
          <a:xfrm>
            <a:off x="4154040" y="646920"/>
            <a:ext cx="3884040" cy="5698800"/>
          </a:xfrm>
          <a:prstGeom prst="roundRect">
            <a:avLst>
              <a:gd name="adj" fmla="val 16667"/>
            </a:avLst>
          </a:pr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DK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5" name="Text Box 6"/>
          <p:cNvSpPr/>
          <p:nvPr/>
        </p:nvSpPr>
        <p:spPr>
          <a:xfrm>
            <a:off x="7390800" y="1077120"/>
            <a:ext cx="393840" cy="336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1600" strike="noStrike" u="none">
                <a:solidFill>
                  <a:schemeClr val="lt1"/>
                </a:solidFill>
                <a:effectLst/>
                <a:uFillTx/>
                <a:latin typeface="Arial"/>
              </a:rPr>
              <a:t>1</a:t>
            </a:r>
            <a:endParaRPr b="0" lang="en-DK" sz="1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26" name="Text Box 7"/>
          <p:cNvSpPr/>
          <p:nvPr/>
        </p:nvSpPr>
        <p:spPr>
          <a:xfrm>
            <a:off x="7405920" y="1634400"/>
            <a:ext cx="393840" cy="336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1600" strike="noStrike" u="none">
                <a:solidFill>
                  <a:schemeClr val="lt1"/>
                </a:solidFill>
                <a:effectLst/>
                <a:uFillTx/>
                <a:latin typeface="Arial"/>
              </a:rPr>
              <a:t>1</a:t>
            </a:r>
            <a:endParaRPr b="0" lang="en-DK" sz="1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27" name="Text Box 8"/>
          <p:cNvSpPr/>
          <p:nvPr/>
        </p:nvSpPr>
        <p:spPr>
          <a:xfrm>
            <a:off x="7390800" y="1331640"/>
            <a:ext cx="393840" cy="336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1600" strike="noStrike" u="none">
                <a:solidFill>
                  <a:schemeClr val="lt1"/>
                </a:solidFill>
                <a:effectLst/>
                <a:uFillTx/>
                <a:latin typeface="Arial"/>
              </a:rPr>
              <a:t>1</a:t>
            </a:r>
            <a:endParaRPr b="0" lang="en-DK" sz="1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28" name="Text Box 9"/>
          <p:cNvSpPr/>
          <p:nvPr/>
        </p:nvSpPr>
        <p:spPr>
          <a:xfrm>
            <a:off x="7533000" y="2323440"/>
            <a:ext cx="393840" cy="336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1600" strike="noStrike" u="none">
                <a:solidFill>
                  <a:schemeClr val="lt1"/>
                </a:solidFill>
                <a:effectLst/>
                <a:uFillTx/>
                <a:latin typeface="Arial"/>
              </a:rPr>
              <a:t>2</a:t>
            </a:r>
            <a:endParaRPr b="0" lang="en-DK" sz="1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29" name="Text Box 10"/>
          <p:cNvSpPr/>
          <p:nvPr/>
        </p:nvSpPr>
        <p:spPr>
          <a:xfrm>
            <a:off x="7543080" y="3327480"/>
            <a:ext cx="393840" cy="336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1600" strike="noStrike" u="none">
                <a:solidFill>
                  <a:schemeClr val="lt1"/>
                </a:solidFill>
                <a:effectLst/>
                <a:uFillTx/>
                <a:latin typeface="Arial"/>
              </a:rPr>
              <a:t>3</a:t>
            </a:r>
            <a:endParaRPr b="0" lang="en-DK" sz="1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30" name="Text Box 11"/>
          <p:cNvSpPr/>
          <p:nvPr/>
        </p:nvSpPr>
        <p:spPr>
          <a:xfrm>
            <a:off x="4334040" y="5516280"/>
            <a:ext cx="750240" cy="336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1600" strike="noStrike" u="none">
                <a:solidFill>
                  <a:schemeClr val="lt1"/>
                </a:solidFill>
                <a:effectLst/>
                <a:uFillTx/>
                <a:latin typeface="Arial"/>
              </a:rPr>
              <a:t>10</a:t>
            </a:r>
            <a:endParaRPr b="0" lang="en-DK" sz="1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31" name="Text Box 12"/>
          <p:cNvSpPr/>
          <p:nvPr/>
        </p:nvSpPr>
        <p:spPr>
          <a:xfrm>
            <a:off x="4334040" y="3490560"/>
            <a:ext cx="393840" cy="336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1600" strike="noStrike" u="none">
                <a:solidFill>
                  <a:schemeClr val="lt1"/>
                </a:solidFill>
                <a:effectLst/>
                <a:uFillTx/>
                <a:latin typeface="Arial"/>
              </a:rPr>
              <a:t>6</a:t>
            </a:r>
            <a:endParaRPr b="0" lang="en-DK" sz="1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32" name="Text Box 13"/>
          <p:cNvSpPr/>
          <p:nvPr/>
        </p:nvSpPr>
        <p:spPr>
          <a:xfrm>
            <a:off x="7569360" y="4304520"/>
            <a:ext cx="393840" cy="336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1600" strike="noStrike" u="none">
                <a:solidFill>
                  <a:schemeClr val="lt1"/>
                </a:solidFill>
                <a:effectLst/>
                <a:uFillTx/>
                <a:latin typeface="Arial"/>
              </a:rPr>
              <a:t>9</a:t>
            </a:r>
            <a:endParaRPr b="0" lang="en-DK" sz="1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33" name="Text Box 14"/>
          <p:cNvSpPr/>
          <p:nvPr/>
        </p:nvSpPr>
        <p:spPr>
          <a:xfrm>
            <a:off x="4334040" y="4503600"/>
            <a:ext cx="393840" cy="336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1600" strike="noStrike" u="none">
                <a:solidFill>
                  <a:schemeClr val="lt1"/>
                </a:solidFill>
                <a:effectLst/>
                <a:uFillTx/>
                <a:latin typeface="Arial"/>
              </a:rPr>
              <a:t>8</a:t>
            </a:r>
            <a:endParaRPr b="0" lang="en-DK" sz="1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34" name="Text Box 15"/>
          <p:cNvSpPr/>
          <p:nvPr/>
        </p:nvSpPr>
        <p:spPr>
          <a:xfrm>
            <a:off x="4334040" y="4086720"/>
            <a:ext cx="393840" cy="336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1600" strike="noStrike" u="none">
                <a:solidFill>
                  <a:schemeClr val="lt1"/>
                </a:solidFill>
                <a:effectLst/>
                <a:uFillTx/>
                <a:latin typeface="Arial"/>
              </a:rPr>
              <a:t>7</a:t>
            </a:r>
            <a:endParaRPr b="0" lang="en-DK" sz="1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35" name="Text Box 16"/>
          <p:cNvSpPr/>
          <p:nvPr/>
        </p:nvSpPr>
        <p:spPr>
          <a:xfrm>
            <a:off x="4334040" y="3213720"/>
            <a:ext cx="393840" cy="336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1600" strike="noStrike" u="none">
                <a:solidFill>
                  <a:schemeClr val="lt1"/>
                </a:solidFill>
                <a:effectLst/>
                <a:uFillTx/>
                <a:latin typeface="Arial"/>
              </a:rPr>
              <a:t>5</a:t>
            </a:r>
            <a:endParaRPr b="0" lang="en-DK" sz="1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36" name="Text Box 17"/>
          <p:cNvSpPr/>
          <p:nvPr/>
        </p:nvSpPr>
        <p:spPr>
          <a:xfrm>
            <a:off x="7551360" y="3629160"/>
            <a:ext cx="393840" cy="336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1600" strike="noStrike" u="none">
                <a:solidFill>
                  <a:schemeClr val="lt1"/>
                </a:solidFill>
                <a:effectLst/>
                <a:uFillTx/>
                <a:latin typeface="Arial"/>
              </a:rPr>
              <a:t>4</a:t>
            </a:r>
            <a:endParaRPr b="0" lang="en-DK" sz="1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37" name="Text Box 18"/>
          <p:cNvSpPr/>
          <p:nvPr/>
        </p:nvSpPr>
        <p:spPr>
          <a:xfrm>
            <a:off x="7533000" y="5379840"/>
            <a:ext cx="750240" cy="336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1600" strike="noStrike" u="none">
                <a:solidFill>
                  <a:schemeClr val="lt1"/>
                </a:solidFill>
                <a:effectLst/>
                <a:uFillTx/>
                <a:latin typeface="Arial"/>
              </a:rPr>
              <a:t>11</a:t>
            </a:r>
            <a:endParaRPr b="0" lang="en-DK" sz="1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38" name="Text Box 19"/>
          <p:cNvSpPr/>
          <p:nvPr/>
        </p:nvSpPr>
        <p:spPr>
          <a:xfrm>
            <a:off x="7498080" y="5795640"/>
            <a:ext cx="750240" cy="336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1600" strike="noStrike" u="none">
                <a:solidFill>
                  <a:schemeClr val="lt1"/>
                </a:solidFill>
                <a:effectLst/>
                <a:uFillTx/>
                <a:latin typeface="Arial"/>
              </a:rPr>
              <a:t>12</a:t>
            </a:r>
            <a:endParaRPr b="0" lang="en-DK" sz="1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da-DK" sz="4000" strike="noStrike" u="none">
                <a:ln>
                  <a:solidFill>
                    <a:schemeClr val="accent5"/>
                  </a:solidFill>
                </a:ln>
                <a:solidFill>
                  <a:srgbClr val="ffffff"/>
                </a:solidFill>
                <a:effectLst/>
                <a:uFillTx/>
                <a:latin typeface="Arial Black"/>
              </a:rPr>
              <a:t>Mb. Crohn</a:t>
            </a:r>
            <a:endParaRPr b="0" lang="en-DK" sz="40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237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679360" cy="435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228600" indent="-228600" defTabSz="914400">
              <a:lnSpc>
                <a:spcPct val="10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24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Autoimmun tarmsygdom </a:t>
            </a:r>
            <a:endParaRPr b="0" lang="en-DK" sz="24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marL="228600" indent="-228600" defTabSz="914400">
              <a:lnSpc>
                <a:spcPct val="100000"/>
              </a:lnSpc>
              <a:spcBef>
                <a:spcPts val="1001"/>
              </a:spcBef>
              <a:buClr>
                <a:srgbClr val="ff0000"/>
              </a:buClr>
              <a:buFont typeface="Arial"/>
              <a:buChar char="•"/>
            </a:pPr>
            <a:r>
              <a:rPr b="0" lang="da-DK" sz="2400" strike="noStrike" u="none">
                <a:solidFill>
                  <a:srgbClr val="ff0000"/>
                </a:solidFill>
                <a:effectLst/>
                <a:uFillTx/>
                <a:latin typeface="Latin Modern Roman Demi"/>
              </a:rPr>
              <a:t>Kan ramme </a:t>
            </a:r>
            <a:r>
              <a:rPr b="0" lang="da-DK" sz="2400" strike="noStrike" u="sng">
                <a:solidFill>
                  <a:srgbClr val="ff0000"/>
                </a:solidFill>
                <a:effectLst/>
                <a:uFillTx/>
                <a:latin typeface="Latin Modern Roman Demi"/>
              </a:rPr>
              <a:t>alle</a:t>
            </a:r>
            <a:r>
              <a:rPr b="0" lang="da-DK" sz="2400" strike="noStrike" u="none">
                <a:solidFill>
                  <a:srgbClr val="ff0000"/>
                </a:solidFill>
                <a:effectLst/>
                <a:uFillTx/>
                <a:latin typeface="Latin Modern Roman Demi"/>
              </a:rPr>
              <a:t> områder af GI systemet! </a:t>
            </a:r>
            <a:br>
              <a:rPr sz="2400"/>
            </a:br>
            <a:r>
              <a:rPr b="0" lang="da-DK" sz="24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 </a:t>
            </a:r>
            <a:endParaRPr b="0" lang="en-DK" sz="24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marL="228600" indent="-228600" defTabSz="914400">
              <a:lnSpc>
                <a:spcPct val="10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1" lang="da-DK" sz="24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Symptomer </a:t>
            </a:r>
            <a:endParaRPr b="0" lang="en-DK" sz="24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lvl="1" marL="685800" indent="-228600" defTabSz="914400">
              <a:lnSpc>
                <a:spcPct val="10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20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Afhænger af læsionernes placering  og sværhedsgrad </a:t>
            </a:r>
            <a:endParaRPr b="0" lang="en-DK" sz="20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lvl="1" marL="685800" indent="-228600" defTabSz="914400">
              <a:lnSpc>
                <a:spcPct val="100000"/>
              </a:lnSpc>
              <a:spcBef>
                <a:spcPts val="499"/>
              </a:spcBef>
              <a:buClr>
                <a:srgbClr val="ff0000"/>
              </a:buClr>
              <a:buFont typeface="Arial"/>
              <a:buChar char="•"/>
            </a:pPr>
            <a:r>
              <a:rPr b="0" lang="da-DK" sz="2000" strike="noStrike" u="none">
                <a:solidFill>
                  <a:srgbClr val="ff0000"/>
                </a:solidFill>
                <a:effectLst/>
                <a:uFillTx/>
                <a:latin typeface="Latin Modern Roman Demi"/>
              </a:rPr>
              <a:t>Diarré og mavesmerter er hyppigst </a:t>
            </a:r>
            <a:endParaRPr b="0" lang="en-DK" sz="20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lvl="1" marL="685800" indent="-228600" defTabSz="914400">
              <a:lnSpc>
                <a:spcPct val="10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20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Vægttab </a:t>
            </a:r>
            <a:endParaRPr b="0" lang="en-DK" sz="20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</a:pPr>
            <a:endParaRPr b="0" lang="en-DK" sz="24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</p:txBody>
      </p:sp>
      <p:pic>
        <p:nvPicPr>
          <p:cNvPr id="238" name="Billede 3" descr=""/>
          <p:cNvPicPr/>
          <p:nvPr/>
        </p:nvPicPr>
        <p:blipFill>
          <a:blip r:embed="rId1"/>
          <a:srcRect l="0" t="0" r="52509" b="0"/>
          <a:stretch/>
        </p:blipFill>
        <p:spPr>
          <a:xfrm>
            <a:off x="6892920" y="2094840"/>
            <a:ext cx="4814640" cy="381276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17" dur="indefinite" restart="never" nodeType="tmRoot">
          <p:childTnLst>
            <p:seq>
              <p:cTn id="318" dur="indefinite" nodeType="mainSeq">
                <p:childTnLst>
                  <p:par>
                    <p:cTn id="319" fill="hold">
                      <p:stCondLst>
                        <p:cond delay="indefinite"/>
                      </p:stCondLst>
                      <p:childTnLst>
                        <p:par>
                          <p:cTn id="320" fill="hold">
                            <p:stCondLst>
                              <p:cond delay="0"/>
                            </p:stCondLst>
                            <p:childTnLst>
                              <p:par>
                                <p:cTn id="32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3" fill="hold">
                      <p:stCondLst>
                        <p:cond delay="indefinite"/>
                      </p:stCondLst>
                      <p:childTnLst>
                        <p:par>
                          <p:cTn id="324" fill="hold">
                            <p:stCondLst>
                              <p:cond delay="0"/>
                            </p:stCondLst>
                            <p:childTnLst>
                              <p:par>
                                <p:cTn id="32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da-DK" sz="4000" strike="noStrike" u="none">
                <a:ln>
                  <a:solidFill>
                    <a:schemeClr val="accent5"/>
                  </a:solidFill>
                </a:ln>
                <a:solidFill>
                  <a:srgbClr val="ffffff"/>
                </a:solidFill>
                <a:effectLst/>
                <a:uFillTx/>
                <a:latin typeface="Arial Black"/>
              </a:rPr>
              <a:t>Mb. Crohn</a:t>
            </a:r>
            <a:endParaRPr b="0" lang="en-DK" sz="40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240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85000" lnSpcReduction="9999"/>
          </a:bodyPr>
          <a:p>
            <a:pPr marL="228600" indent="-228600" defTabSz="914400">
              <a:lnSpc>
                <a:spcPct val="15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1" lang="da-DK" sz="24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Diagnose</a:t>
            </a:r>
            <a:r>
              <a:rPr b="0" lang="da-DK" sz="24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 </a:t>
            </a:r>
            <a:endParaRPr b="0" lang="en-DK" sz="24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lvl="1" marL="685800" indent="-228600" defTabSz="914400">
              <a:lnSpc>
                <a:spcPct val="15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20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Skopi, hvor der kan tages biopsi</a:t>
            </a:r>
            <a:endParaRPr b="0" lang="en-DK" sz="20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lvl="1" marL="685800" indent="-228600" defTabSz="914400">
              <a:lnSpc>
                <a:spcPct val="15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20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Blodprøver kan supplere</a:t>
            </a:r>
            <a:endParaRPr b="0" lang="en-DK" sz="20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lvl="1" marL="685800" indent="-228600" defTabSz="914400">
              <a:lnSpc>
                <a:spcPct val="15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20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Fæcesdyrkning bruges til at udelukke infektion</a:t>
            </a:r>
            <a:endParaRPr b="0" lang="en-DK" sz="20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marL="228600" indent="-228600" defTabSz="914400">
              <a:lnSpc>
                <a:spcPct val="15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1" lang="da-DK" sz="24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Behandling</a:t>
            </a:r>
            <a:r>
              <a:rPr b="0" lang="da-DK" sz="24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 </a:t>
            </a:r>
            <a:endParaRPr b="0" lang="en-DK" sz="24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lvl="1" marL="685800" indent="-228600" defTabSz="914400">
              <a:lnSpc>
                <a:spcPct val="150000"/>
              </a:lnSpc>
              <a:spcBef>
                <a:spcPts val="499"/>
              </a:spcBef>
              <a:buClr>
                <a:srgbClr val="ff0000"/>
              </a:buClr>
              <a:buFont typeface="Arial"/>
              <a:buChar char="•"/>
            </a:pPr>
            <a:r>
              <a:rPr b="0" lang="da-DK" sz="2000" strike="noStrike" u="none">
                <a:solidFill>
                  <a:srgbClr val="ff0000"/>
                </a:solidFill>
                <a:effectLst/>
                <a:uFillTx/>
                <a:latin typeface="Latin Modern Roman Demi"/>
              </a:rPr>
              <a:t>Afhænger af sværhedsgraden</a:t>
            </a:r>
            <a:endParaRPr b="0" lang="en-DK" sz="20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lvl="2" marL="1143000" indent="-228600" defTabSz="914400">
              <a:lnSpc>
                <a:spcPct val="150000"/>
              </a:lnSpc>
              <a:spcBef>
                <a:spcPts val="499"/>
              </a:spcBef>
              <a:buClr>
                <a:srgbClr val="ff0000"/>
              </a:buClr>
              <a:buFont typeface="Arial"/>
              <a:buChar char="•"/>
            </a:pPr>
            <a:r>
              <a:rPr b="0" lang="da-DK" sz="1800" strike="noStrike" u="none">
                <a:solidFill>
                  <a:srgbClr val="ff0000"/>
                </a:solidFill>
                <a:effectLst/>
                <a:uFillTx/>
                <a:latin typeface="Latin Modern Roman Demi"/>
              </a:rPr>
              <a:t>Operation (resektion) </a:t>
            </a:r>
            <a:endParaRPr b="0" lang="en-DK" sz="18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lvl="2" marL="1143000" indent="-228600" defTabSz="914400">
              <a:lnSpc>
                <a:spcPct val="150000"/>
              </a:lnSpc>
              <a:spcBef>
                <a:spcPts val="499"/>
              </a:spcBef>
              <a:buClr>
                <a:srgbClr val="ff0000"/>
              </a:buClr>
              <a:buFont typeface="Arial"/>
              <a:buChar char="•"/>
            </a:pPr>
            <a:r>
              <a:rPr b="0" lang="da-DK" sz="1800" strike="noStrike" u="none">
                <a:solidFill>
                  <a:srgbClr val="ff0000"/>
                </a:solidFill>
                <a:effectLst/>
                <a:uFillTx/>
                <a:latin typeface="Latin Modern Roman Demi"/>
              </a:rPr>
              <a:t>Immunsuppression (prednisolon) </a:t>
            </a:r>
            <a:endParaRPr b="0" lang="en-DK" sz="18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lvl="2" marL="1143000" indent="-228600" defTabSz="914400">
              <a:lnSpc>
                <a:spcPct val="150000"/>
              </a:lnSpc>
              <a:spcBef>
                <a:spcPts val="499"/>
              </a:spcBef>
              <a:buClr>
                <a:srgbClr val="ff0000"/>
              </a:buClr>
              <a:buFont typeface="Arial"/>
              <a:buChar char="•"/>
            </a:pPr>
            <a:r>
              <a:rPr b="0" lang="da-DK" sz="1800" strike="noStrike" u="none">
                <a:solidFill>
                  <a:srgbClr val="ff0000"/>
                </a:solidFill>
                <a:effectLst/>
                <a:uFillTx/>
                <a:latin typeface="Latin Modern Roman Demi"/>
              </a:rPr>
              <a:t>Immunterapi </a:t>
            </a:r>
            <a:endParaRPr b="0" lang="en-DK" sz="18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lvl="1" marL="685800" indent="-228600" defTabSz="914400">
              <a:lnSpc>
                <a:spcPct val="15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20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Livslang</a:t>
            </a:r>
            <a:endParaRPr b="0" lang="en-DK" sz="20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</a:pPr>
            <a:endParaRPr b="0" lang="en-DK" sz="24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</p:txBody>
      </p:sp>
      <p:pic>
        <p:nvPicPr>
          <p:cNvPr id="241" name="Billede 3" descr=""/>
          <p:cNvPicPr/>
          <p:nvPr/>
        </p:nvPicPr>
        <p:blipFill>
          <a:blip r:embed="rId1"/>
          <a:stretch/>
        </p:blipFill>
        <p:spPr>
          <a:xfrm>
            <a:off x="5829840" y="681120"/>
            <a:ext cx="6151320" cy="55681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42" name="Tekstfelt 4"/>
          <p:cNvSpPr/>
          <p:nvPr/>
        </p:nvSpPr>
        <p:spPr>
          <a:xfrm rot="20137800">
            <a:off x="7963560" y="2680560"/>
            <a:ext cx="4560840" cy="1569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da-DK" sz="4800" strike="noStrike" u="none">
                <a:solidFill>
                  <a:srgbClr val="ffff00"/>
                </a:solidFill>
                <a:effectLst/>
                <a:uFillTx/>
                <a:latin typeface="Arial"/>
              </a:rPr>
              <a:t>Ekstraintestinale maifestationer </a:t>
            </a:r>
            <a:endParaRPr b="0" lang="en-DK" sz="4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33" dur="indefinite" restart="never" nodeType="tmRoot">
          <p:childTnLst>
            <p:seq>
              <p:cTn id="334" dur="indefinite" nodeType="mainSeq">
                <p:childTnLst>
                  <p:par>
                    <p:cTn id="335" fill="hold">
                      <p:stCondLst>
                        <p:cond delay="indefinite"/>
                      </p:stCondLst>
                      <p:childTnLst>
                        <p:par>
                          <p:cTn id="336" fill="hold">
                            <p:stCondLst>
                              <p:cond delay="0"/>
                            </p:stCondLst>
                            <p:childTnLst>
                              <p:par>
                                <p:cTn id="33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9" fill="hold">
                      <p:stCondLst>
                        <p:cond delay="indefinite"/>
                      </p:stCondLst>
                      <p:childTnLst>
                        <p:par>
                          <p:cTn id="350" fill="hold">
                            <p:stCondLst>
                              <p:cond delay="0"/>
                            </p:stCondLst>
                            <p:childTnLst>
                              <p:par>
                                <p:cTn id="35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da-DK" sz="4000" strike="noStrike" u="none">
                <a:ln>
                  <a:solidFill>
                    <a:schemeClr val="accent5"/>
                  </a:solidFill>
                </a:ln>
                <a:solidFill>
                  <a:srgbClr val="ffffff"/>
                </a:solidFill>
                <a:effectLst/>
                <a:uFillTx/>
                <a:latin typeface="Arial Black"/>
              </a:rPr>
              <a:t>Colitis ulcerosa </a:t>
            </a:r>
            <a:endParaRPr b="0" lang="en-DK" sz="40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244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7242120" cy="4667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85000" lnSpcReduction="9999"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24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Autoimmun tarmsygdom </a:t>
            </a:r>
            <a:endParaRPr b="0" lang="en-DK" sz="24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24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Inflammatorisk sygdom der giver blodige ulcerationer i tarmens slimhinde</a:t>
            </a:r>
            <a:endParaRPr b="0" lang="en-DK" sz="24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ff0000"/>
              </a:buClr>
              <a:buFont typeface="Arial"/>
              <a:buChar char="•"/>
            </a:pPr>
            <a:r>
              <a:rPr b="0" lang="da-DK" sz="2400" strike="noStrike" u="none">
                <a:solidFill>
                  <a:srgbClr val="ff0000"/>
                </a:solidFill>
                <a:effectLst/>
                <a:uFillTx/>
                <a:latin typeface="Latin Modern Roman Demi"/>
              </a:rPr>
              <a:t>Afficerer </a:t>
            </a:r>
            <a:r>
              <a:rPr b="0" lang="da-DK" sz="2400" strike="noStrike" u="sng">
                <a:solidFill>
                  <a:srgbClr val="ff0000"/>
                </a:solidFill>
                <a:effectLst/>
                <a:uFillTx/>
                <a:latin typeface="Latin Modern Roman Demi"/>
              </a:rPr>
              <a:t>kun colon og rectum </a:t>
            </a:r>
            <a:br>
              <a:rPr sz="2400"/>
            </a:br>
            <a:r>
              <a:rPr b="0" lang="da-DK" sz="2400" strike="noStrike" u="sng">
                <a:solidFill>
                  <a:schemeClr val="lt1"/>
                </a:solidFill>
                <a:effectLst/>
                <a:uFillTx/>
                <a:latin typeface="Latin Modern Roman Demi"/>
              </a:rPr>
              <a:t> </a:t>
            </a:r>
            <a:endParaRPr b="0" lang="en-DK" sz="24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1" lang="da-DK" sz="24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Symptomer </a:t>
            </a:r>
            <a:endParaRPr b="0" lang="en-DK" sz="24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ff0000"/>
              </a:buClr>
              <a:buFont typeface="Arial"/>
              <a:buChar char="•"/>
            </a:pPr>
            <a:r>
              <a:rPr b="0" lang="da-DK" sz="2000" strike="noStrike" u="none">
                <a:solidFill>
                  <a:srgbClr val="ff0000"/>
                </a:solidFill>
                <a:effectLst/>
                <a:uFillTx/>
                <a:latin typeface="Latin Modern Roman Demi"/>
              </a:rPr>
              <a:t>Diarré – kan være blodig </a:t>
            </a:r>
            <a:endParaRPr b="0" lang="en-DK" sz="20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ff0000"/>
              </a:buClr>
              <a:buFont typeface="Arial"/>
              <a:buChar char="•"/>
            </a:pPr>
            <a:r>
              <a:rPr b="0" lang="da-DK" sz="2000" strike="noStrike" u="none">
                <a:solidFill>
                  <a:srgbClr val="ff0000"/>
                </a:solidFill>
                <a:effectLst/>
                <a:uFillTx/>
                <a:latin typeface="Latin Modern Roman Demi"/>
              </a:rPr>
              <a:t>Mavesmerter </a:t>
            </a:r>
            <a:endParaRPr b="0" lang="en-DK" sz="20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20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Jo mere involveret tarm, jo flere symptomer</a:t>
            </a:r>
            <a:endParaRPr b="0" lang="en-DK" sz="20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marL="228600" indent="-228600" defTabSz="914400">
              <a:lnSpc>
                <a:spcPct val="15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1" lang="da-DK" sz="24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Diagnose</a:t>
            </a:r>
            <a:endParaRPr b="0" lang="en-DK" sz="24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lvl="1" marL="685800" indent="-228600" defTabSz="914400">
              <a:lnSpc>
                <a:spcPct val="15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20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Coloskopi, hvor der kan tages biopsi </a:t>
            </a:r>
            <a:endParaRPr b="0" lang="en-DK" sz="20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lvl="1" marL="685800" indent="-228600" defTabSz="914400">
              <a:lnSpc>
                <a:spcPct val="15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20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Blodprøver kan supplere</a:t>
            </a:r>
            <a:endParaRPr b="0" lang="en-DK" sz="20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lvl="1" marL="685800" indent="-228600" defTabSz="914400">
              <a:lnSpc>
                <a:spcPct val="15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20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Fæcesdyrkning bruges til at udelukke infektion</a:t>
            </a:r>
            <a:endParaRPr b="0" lang="en-DK" sz="20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</a:pPr>
            <a:endParaRPr b="0" lang="en-DK" sz="24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</p:txBody>
      </p:sp>
      <p:pic>
        <p:nvPicPr>
          <p:cNvPr id="245" name="Billede 3" descr=""/>
          <p:cNvPicPr/>
          <p:nvPr/>
        </p:nvPicPr>
        <p:blipFill>
          <a:blip r:embed="rId1"/>
          <a:srcRect l="54468" t="0" r="1036" b="0"/>
          <a:stretch/>
        </p:blipFill>
        <p:spPr>
          <a:xfrm>
            <a:off x="7363080" y="3078360"/>
            <a:ext cx="4471200" cy="37792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46" name="Billede 4" descr=""/>
          <p:cNvPicPr/>
          <p:nvPr/>
        </p:nvPicPr>
        <p:blipFill>
          <a:blip r:embed="rId2"/>
          <a:stretch/>
        </p:blipFill>
        <p:spPr>
          <a:xfrm>
            <a:off x="7882920" y="64440"/>
            <a:ext cx="3711240" cy="301068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53" dur="indefinite" restart="never" nodeType="tmRoot">
          <p:childTnLst>
            <p:seq>
              <p:cTn id="354" dur="indefinite" nodeType="mainSeq">
                <p:childTnLst>
                  <p:par>
                    <p:cTn id="355" fill="hold">
                      <p:stCondLst>
                        <p:cond delay="indefinite"/>
                      </p:stCondLst>
                      <p:childTnLst>
                        <p:par>
                          <p:cTn id="356" fill="hold">
                            <p:stCondLst>
                              <p:cond delay="0"/>
                            </p:stCondLst>
                            <p:childTnLst>
                              <p:par>
                                <p:cTn id="35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9" fill="hold">
                      <p:stCondLst>
                        <p:cond delay="indefinite"/>
                      </p:stCondLst>
                      <p:childTnLst>
                        <p:par>
                          <p:cTn id="360" fill="hold">
                            <p:stCondLst>
                              <p:cond delay="0"/>
                            </p:stCondLst>
                            <p:childTnLst>
                              <p:par>
                                <p:cTn id="36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3" fill="hold">
                      <p:stCondLst>
                        <p:cond delay="indefinite"/>
                      </p:stCondLst>
                      <p:childTnLst>
                        <p:par>
                          <p:cTn id="364" fill="hold">
                            <p:stCondLst>
                              <p:cond delay="0"/>
                            </p:stCondLst>
                            <p:childTnLst>
                              <p:par>
                                <p:cTn id="36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3" fill="hold">
                      <p:stCondLst>
                        <p:cond delay="indefinite"/>
                      </p:stCondLst>
                      <p:childTnLst>
                        <p:par>
                          <p:cTn id="374" fill="hold">
                            <p:stCondLst>
                              <p:cond delay="0"/>
                            </p:stCondLst>
                            <p:childTnLst>
                              <p:par>
                                <p:cTn id="37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da-DK" sz="4000" strike="noStrike" u="none">
                <a:ln>
                  <a:solidFill>
                    <a:schemeClr val="accent5"/>
                  </a:solidFill>
                </a:ln>
                <a:solidFill>
                  <a:srgbClr val="ffffff"/>
                </a:solidFill>
                <a:effectLst/>
                <a:uFillTx/>
                <a:latin typeface="Arial Black"/>
              </a:rPr>
              <a:t>Colitis ulcerosa </a:t>
            </a:r>
            <a:endParaRPr b="0" lang="en-DK" sz="40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248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228600" indent="-228600" defTabSz="914400">
              <a:lnSpc>
                <a:spcPct val="15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1" lang="da-DK" sz="24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Behandling</a:t>
            </a:r>
            <a:endParaRPr b="0" lang="en-DK" sz="24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lvl="1" marL="685800" indent="-228600" defTabSz="914400">
              <a:lnSpc>
                <a:spcPct val="150000"/>
              </a:lnSpc>
              <a:spcBef>
                <a:spcPts val="499"/>
              </a:spcBef>
              <a:buClr>
                <a:srgbClr val="ff0000"/>
              </a:buClr>
              <a:buFont typeface="Arial"/>
              <a:buChar char="•"/>
            </a:pPr>
            <a:r>
              <a:rPr b="0" lang="da-DK" sz="2000" strike="noStrike" u="none">
                <a:solidFill>
                  <a:srgbClr val="ff0000"/>
                </a:solidFill>
                <a:effectLst/>
                <a:uFillTx/>
                <a:latin typeface="Latin Modern Roman Demi"/>
              </a:rPr>
              <a:t>Afhænger af sværhedsgraden</a:t>
            </a:r>
            <a:endParaRPr b="0" lang="en-DK" sz="20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lvl="2" marL="1143000" indent="-228600" defTabSz="914400">
              <a:lnSpc>
                <a:spcPct val="150000"/>
              </a:lnSpc>
              <a:spcBef>
                <a:spcPts val="499"/>
              </a:spcBef>
              <a:buClr>
                <a:srgbClr val="ff0000"/>
              </a:buClr>
              <a:buFont typeface="Arial"/>
              <a:buChar char="•"/>
            </a:pPr>
            <a:r>
              <a:rPr b="0" lang="da-DK" sz="1800" strike="noStrike" u="none">
                <a:solidFill>
                  <a:srgbClr val="ff0000"/>
                </a:solidFill>
                <a:effectLst/>
                <a:uFillTx/>
                <a:latin typeface="Latin Modern Roman Demi"/>
              </a:rPr>
              <a:t>Immunsuppression (prednisolon)</a:t>
            </a:r>
            <a:endParaRPr b="0" lang="en-DK" sz="18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lvl="2" marL="1143000" indent="-228600" defTabSz="914400">
              <a:lnSpc>
                <a:spcPct val="150000"/>
              </a:lnSpc>
              <a:spcBef>
                <a:spcPts val="499"/>
              </a:spcBef>
              <a:buClr>
                <a:srgbClr val="ff0000"/>
              </a:buClr>
              <a:buFont typeface="Arial"/>
              <a:buChar char="•"/>
            </a:pPr>
            <a:r>
              <a:rPr b="0" lang="da-DK" sz="1800" strike="noStrike" u="none">
                <a:solidFill>
                  <a:srgbClr val="ff0000"/>
                </a:solidFill>
                <a:effectLst/>
                <a:uFillTx/>
                <a:latin typeface="Latin Modern Roman Demi"/>
              </a:rPr>
              <a:t>Immunterapi </a:t>
            </a:r>
            <a:endParaRPr b="0" lang="en-DK" sz="18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lvl="2" marL="1143000" indent="-228600" defTabSz="914400">
              <a:lnSpc>
                <a:spcPct val="150000"/>
              </a:lnSpc>
              <a:spcBef>
                <a:spcPts val="499"/>
              </a:spcBef>
              <a:buClr>
                <a:srgbClr val="ff0000"/>
              </a:buClr>
              <a:buFont typeface="Arial"/>
              <a:buChar char="•"/>
            </a:pPr>
            <a:r>
              <a:rPr b="1" lang="da-DK" sz="1800" strike="noStrike" u="none">
                <a:solidFill>
                  <a:srgbClr val="ff0000"/>
                </a:solidFill>
                <a:effectLst/>
                <a:uFillTx/>
                <a:latin typeface="Latin Modern Roman Demi"/>
              </a:rPr>
              <a:t>Evt. operation (resektion eller stomi)</a:t>
            </a:r>
            <a:endParaRPr b="0" lang="en-DK" sz="18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lvl="1" marL="685800" indent="-228600" defTabSz="914400">
              <a:lnSpc>
                <a:spcPct val="15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20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Livslang </a:t>
            </a:r>
            <a:endParaRPr b="0" lang="en-DK" sz="20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marL="228600" indent="-228600" defTabSz="914400">
              <a:lnSpc>
                <a:spcPct val="150000"/>
              </a:lnSpc>
              <a:spcBef>
                <a:spcPts val="1001"/>
              </a:spcBef>
              <a:buClr>
                <a:srgbClr val="ff0000"/>
              </a:buClr>
              <a:buFont typeface="Arial"/>
              <a:buChar char="•"/>
            </a:pPr>
            <a:r>
              <a:rPr b="0" lang="da-DK" sz="2400" strike="noStrike" u="none">
                <a:solidFill>
                  <a:srgbClr val="ff0000"/>
                </a:solidFill>
                <a:effectLst/>
                <a:uFillTx/>
                <a:latin typeface="Latin Modern Roman Demi"/>
              </a:rPr>
              <a:t>Resektion af colon er den eneste kurative behandling</a:t>
            </a:r>
            <a:endParaRPr b="0" lang="en-DK" sz="24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lvl="1" marL="685800" indent="-228600" defTabSz="914400">
              <a:lnSpc>
                <a:spcPct val="15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20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Ca. 20% af patienterne ender med stomi </a:t>
            </a:r>
            <a:endParaRPr b="0" lang="en-DK" sz="20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</a:pPr>
            <a:endParaRPr b="0" lang="en-DK" sz="24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</p:txBody>
      </p:sp>
      <p:pic>
        <p:nvPicPr>
          <p:cNvPr id="249" name="Picture 2" descr="Bytte av urostomipose"/>
          <p:cNvPicPr/>
          <p:nvPr/>
        </p:nvPicPr>
        <p:blipFill>
          <a:blip r:embed="rId1"/>
          <a:stretch/>
        </p:blipFill>
        <p:spPr>
          <a:xfrm>
            <a:off x="8048880" y="532080"/>
            <a:ext cx="3584520" cy="456192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83" dur="indefinite" restart="never" nodeType="tmRoot">
          <p:childTnLst>
            <p:seq>
              <p:cTn id="384" dur="indefinite" nodeType="mainSeq">
                <p:childTnLst>
                  <p:par>
                    <p:cTn id="385" fill="hold">
                      <p:stCondLst>
                        <p:cond delay="indefinite"/>
                      </p:stCondLst>
                      <p:childTnLst>
                        <p:par>
                          <p:cTn id="386" fill="hold">
                            <p:stCondLst>
                              <p:cond delay="0"/>
                            </p:stCondLst>
                            <p:childTnLst>
                              <p:par>
                                <p:cTn id="38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3" fill="hold">
                      <p:stCondLst>
                        <p:cond delay="indefinite"/>
                      </p:stCondLst>
                      <p:childTnLst>
                        <p:par>
                          <p:cTn id="394" fill="hold">
                            <p:stCondLst>
                              <p:cond delay="0"/>
                            </p:stCondLst>
                            <p:childTnLst>
                              <p:par>
                                <p:cTn id="39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7" fill="hold">
                      <p:stCondLst>
                        <p:cond delay="indefinite"/>
                      </p:stCondLst>
                      <p:childTnLst>
                        <p:par>
                          <p:cTn id="398" fill="hold">
                            <p:stCondLst>
                              <p:cond delay="0"/>
                            </p:stCondLst>
                            <p:childTnLst>
                              <p:par>
                                <p:cTn id="39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3" fill="hold">
                      <p:stCondLst>
                        <p:cond delay="indefinite"/>
                      </p:stCondLst>
                      <p:childTnLst>
                        <p:par>
                          <p:cTn id="404" fill="hold">
                            <p:stCondLst>
                              <p:cond delay="0"/>
                            </p:stCondLst>
                            <p:childTnLst>
                              <p:par>
                                <p:cTn id="40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PlaceHolder 1"/>
          <p:cNvSpPr>
            <a:spLocks noGrp="1"/>
          </p:cNvSpPr>
          <p:nvPr>
            <p:ph type="title"/>
          </p:nvPr>
        </p:nvSpPr>
        <p:spPr>
          <a:xfrm>
            <a:off x="360720" y="178920"/>
            <a:ext cx="5861160" cy="35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en-US" sz="2600" strike="noStrike" u="none">
                <a:solidFill>
                  <a:srgbClr val="ffffff">
                    <a:alpha val="30000"/>
                  </a:srgbClr>
                </a:solidFill>
                <a:effectLst/>
                <a:uFillTx/>
                <a:latin typeface="Arial Black"/>
              </a:rPr>
              <a:t>Nedre GI:</a:t>
            </a:r>
            <a:endParaRPr b="0" lang="en-DK" sz="26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251" name="PlaceHolder 2"/>
          <p:cNvSpPr>
            <a:spLocks noGrp="1"/>
          </p:cNvSpPr>
          <p:nvPr>
            <p:ph type="subTitle"/>
          </p:nvPr>
        </p:nvSpPr>
        <p:spPr>
          <a:xfrm>
            <a:off x="2111400" y="182880"/>
            <a:ext cx="6422040" cy="35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600" strike="noStrike" u="none">
                <a:ln>
                  <a:solidFill>
                    <a:schemeClr val="accent5"/>
                  </a:solidFill>
                </a:ln>
                <a:solidFill>
                  <a:srgbClr val="ffffff"/>
                </a:solidFill>
                <a:effectLst/>
                <a:uFillTx/>
                <a:latin typeface="Arial Black"/>
              </a:rPr>
              <a:t>Irritable bowel syndrome</a:t>
            </a:r>
            <a:endParaRPr b="0" lang="en-DK" sz="2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52" name="PlaceHolder 3"/>
          <p:cNvSpPr>
            <a:spLocks noGrp="1"/>
          </p:cNvSpPr>
          <p:nvPr>
            <p:ph/>
          </p:nvPr>
        </p:nvSpPr>
        <p:spPr>
          <a:xfrm>
            <a:off x="283320" y="804600"/>
            <a:ext cx="11529360" cy="537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5000" lnSpcReduction="9999"/>
          </a:bodyPr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ff0000"/>
              </a:buClr>
              <a:buFont typeface="Arial"/>
              <a:buChar char="•"/>
            </a:pPr>
            <a:r>
              <a:rPr b="0" lang="da-DK" sz="2000" strike="noStrike" u="none">
                <a:solidFill>
                  <a:srgbClr val="ff0000"/>
                </a:solidFill>
                <a:effectLst/>
                <a:uFillTx/>
                <a:latin typeface="Latin Modern Roman Demi"/>
              </a:rPr>
              <a:t>Funktionel lidelse </a:t>
            </a:r>
            <a:r>
              <a:rPr b="0" lang="da-DK" sz="20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(”irritabel tyktarm”)</a:t>
            </a:r>
            <a:endParaRPr b="0" lang="en-DK" sz="20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lvl="1" marL="685800" indent="-228600" defTabSz="9144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18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Op til ca. 15% af den voksne befolkning i DK </a:t>
            </a:r>
            <a:br>
              <a:rPr sz="1800"/>
            </a:br>
            <a:r>
              <a:rPr b="0" lang="da-DK" sz="18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 </a:t>
            </a:r>
            <a:endParaRPr b="0" lang="en-DK" sz="18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1" lang="da-DK" sz="20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Symptomer </a:t>
            </a:r>
            <a:endParaRPr b="0" lang="en-DK" sz="20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lvl="1" marL="685800" indent="-228600" defTabSz="914400">
              <a:lnSpc>
                <a:spcPct val="120000"/>
              </a:lnSpc>
              <a:spcBef>
                <a:spcPts val="499"/>
              </a:spcBef>
              <a:buClr>
                <a:srgbClr val="ff0000"/>
              </a:buClr>
              <a:buFont typeface="Arial"/>
              <a:buChar char="•"/>
            </a:pPr>
            <a:r>
              <a:rPr b="0" lang="da-DK" sz="1800" strike="noStrike" u="none">
                <a:solidFill>
                  <a:srgbClr val="ff0000"/>
                </a:solidFill>
                <a:effectLst/>
                <a:uFillTx/>
                <a:latin typeface="Latin Modern Roman Demi"/>
              </a:rPr>
              <a:t>Dyspepsi (mavesmerter/ubehag, oppustethed)</a:t>
            </a:r>
            <a:endParaRPr b="0" lang="en-DK" sz="18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lvl="1" marL="685800" indent="-228600" defTabSz="914400">
              <a:lnSpc>
                <a:spcPct val="120000"/>
              </a:lnSpc>
              <a:spcBef>
                <a:spcPts val="499"/>
              </a:spcBef>
              <a:buClr>
                <a:srgbClr val="ff0000"/>
              </a:buClr>
              <a:buFont typeface="Arial"/>
              <a:buChar char="•"/>
            </a:pPr>
            <a:r>
              <a:rPr b="0" lang="da-DK" sz="1800" strike="noStrike" u="none">
                <a:solidFill>
                  <a:srgbClr val="ff0000"/>
                </a:solidFill>
                <a:effectLst/>
                <a:uFillTx/>
                <a:latin typeface="Latin Modern Roman Demi"/>
              </a:rPr>
              <a:t>Vekslende afføringsmønster </a:t>
            </a:r>
            <a:br>
              <a:rPr sz="1800"/>
            </a:br>
            <a:r>
              <a:rPr b="0" lang="da-DK" sz="18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 </a:t>
            </a:r>
            <a:endParaRPr b="0" lang="en-DK" sz="18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1" lang="da-DK" sz="20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Diagnose</a:t>
            </a:r>
            <a:endParaRPr b="0" lang="en-DK" sz="20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lvl="1" marL="685800" indent="-228600" defTabSz="914400">
              <a:lnSpc>
                <a:spcPct val="120000"/>
              </a:lnSpc>
              <a:spcBef>
                <a:spcPts val="499"/>
              </a:spcBef>
              <a:buClr>
                <a:srgbClr val="ff0000"/>
              </a:buClr>
              <a:buFont typeface="Arial"/>
              <a:buChar char="•"/>
            </a:pPr>
            <a:r>
              <a:rPr b="0" lang="da-DK" sz="1800" strike="noStrike" u="none">
                <a:solidFill>
                  <a:srgbClr val="ff0000"/>
                </a:solidFill>
                <a:effectLst/>
                <a:uFillTx/>
                <a:latin typeface="Latin Modern Roman Demi"/>
              </a:rPr>
              <a:t>Årsag ukendt</a:t>
            </a:r>
            <a:endParaRPr b="0" lang="en-DK" sz="18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lvl="1" marL="685800" indent="-228600" defTabSz="9144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18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”skraldespandsdiagnose” </a:t>
            </a:r>
            <a:endParaRPr b="0" lang="en-DK" sz="18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lvl="2" marL="1143000" indent="-228600" defTabSz="9144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16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Alt andet er udelukket (</a:t>
            </a:r>
            <a:r>
              <a:rPr b="0" lang="da-DK" sz="1600" strike="noStrike" u="none">
                <a:solidFill>
                  <a:srgbClr val="ff0000"/>
                </a:solidFill>
                <a:effectLst/>
                <a:uFillTx/>
                <a:latin typeface="Latin Modern Roman Demi"/>
              </a:rPr>
              <a:t>alle US normale</a:t>
            </a:r>
            <a:r>
              <a:rPr b="0" lang="da-DK" sz="16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) </a:t>
            </a:r>
            <a:br>
              <a:rPr sz="1600"/>
            </a:br>
            <a:r>
              <a:rPr b="0" lang="da-DK" sz="16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 </a:t>
            </a:r>
            <a:endParaRPr b="0" lang="en-DK" sz="16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1" lang="da-DK" sz="20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Behandling </a:t>
            </a:r>
            <a:endParaRPr b="0" lang="en-DK" sz="20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lvl="1" marL="685800" indent="-228600" defTabSz="9144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18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Ingen specifik behandling </a:t>
            </a:r>
            <a:endParaRPr b="0" lang="en-DK" sz="18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lvl="1" marL="685800" indent="-228600" defTabSz="9144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18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Evt. FODMAP diæt </a:t>
            </a:r>
            <a:endParaRPr b="0" lang="en-DK" sz="18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lvl="1" marL="685800" indent="-228600" defTabSz="914400">
              <a:lnSpc>
                <a:spcPct val="120000"/>
              </a:lnSpc>
              <a:spcBef>
                <a:spcPts val="499"/>
              </a:spcBef>
              <a:buClr>
                <a:srgbClr val="ff0000"/>
              </a:buClr>
              <a:buFont typeface="Arial"/>
              <a:buChar char="•"/>
            </a:pPr>
            <a:r>
              <a:rPr b="0" lang="da-DK" sz="1800" strike="noStrike" u="none">
                <a:solidFill>
                  <a:srgbClr val="ff0000"/>
                </a:solidFill>
                <a:effectLst/>
                <a:uFillTx/>
                <a:latin typeface="Latin Modern Roman Demi"/>
              </a:rPr>
              <a:t>Patientuddannelse – helt ufarligt</a:t>
            </a:r>
            <a:endParaRPr b="0" lang="en-DK" sz="18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</p:txBody>
      </p:sp>
      <p:pic>
        <p:nvPicPr>
          <p:cNvPr id="253" name="Picture 2" descr="Overview of Symptoms - About IBS"/>
          <p:cNvPicPr/>
          <p:nvPr/>
        </p:nvPicPr>
        <p:blipFill>
          <a:blip r:embed="rId1"/>
          <a:stretch/>
        </p:blipFill>
        <p:spPr>
          <a:xfrm>
            <a:off x="6831360" y="984600"/>
            <a:ext cx="5191920" cy="519192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07" dur="indefinite" restart="never" nodeType="tmRoot">
          <p:childTnLst>
            <p:seq>
              <p:cTn id="408" dur="indefinite" nodeType="mainSeq">
                <p:childTnLst>
                  <p:par>
                    <p:cTn id="409" fill="hold">
                      <p:stCondLst>
                        <p:cond delay="indefinite"/>
                      </p:stCondLst>
                      <p:childTnLst>
                        <p:par>
                          <p:cTn id="410" fill="hold">
                            <p:stCondLst>
                              <p:cond delay="0"/>
                            </p:stCondLst>
                            <p:childTnLst>
                              <p:par>
                                <p:cTn id="41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7" fill="hold">
                      <p:stCondLst>
                        <p:cond delay="indefinite"/>
                      </p:stCondLst>
                      <p:childTnLst>
                        <p:par>
                          <p:cTn id="418" fill="hold">
                            <p:stCondLst>
                              <p:cond delay="0"/>
                            </p:stCondLst>
                            <p:childTnLst>
                              <p:par>
                                <p:cTn id="41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7" fill="hold">
                      <p:stCondLst>
                        <p:cond delay="indefinite"/>
                      </p:stCondLst>
                      <p:childTnLst>
                        <p:par>
                          <p:cTn id="428" fill="hold">
                            <p:stCondLst>
                              <p:cond delay="0"/>
                            </p:stCondLst>
                            <p:childTnLst>
                              <p:par>
                                <p:cTn id="42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PlaceHolder 1"/>
          <p:cNvSpPr>
            <a:spLocks noGrp="1"/>
          </p:cNvSpPr>
          <p:nvPr>
            <p:ph type="title"/>
          </p:nvPr>
        </p:nvSpPr>
        <p:spPr>
          <a:xfrm>
            <a:off x="360720" y="178920"/>
            <a:ext cx="5861160" cy="35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en-US" sz="2600" strike="noStrike" u="none">
                <a:solidFill>
                  <a:srgbClr val="ffffff">
                    <a:alpha val="30000"/>
                  </a:srgbClr>
                </a:solidFill>
                <a:effectLst/>
                <a:uFillTx/>
                <a:latin typeface="Arial Black"/>
              </a:rPr>
              <a:t>Nedre GI:</a:t>
            </a:r>
            <a:endParaRPr b="0" lang="en-DK" sz="26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255" name="PlaceHolder 2"/>
          <p:cNvSpPr>
            <a:spLocks noGrp="1"/>
          </p:cNvSpPr>
          <p:nvPr>
            <p:ph type="subTitle"/>
          </p:nvPr>
        </p:nvSpPr>
        <p:spPr>
          <a:xfrm>
            <a:off x="2111400" y="182880"/>
            <a:ext cx="6422040" cy="35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600" strike="noStrike" u="none">
                <a:ln>
                  <a:solidFill>
                    <a:schemeClr val="accent5"/>
                  </a:solidFill>
                </a:ln>
                <a:solidFill>
                  <a:srgbClr val="ffffff"/>
                </a:solidFill>
                <a:effectLst/>
                <a:uFillTx/>
                <a:latin typeface="Arial Black"/>
              </a:rPr>
              <a:t>Diverticulosis coli</a:t>
            </a:r>
            <a:endParaRPr b="0" lang="en-DK" sz="2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56" name="PlaceHolder 3"/>
          <p:cNvSpPr>
            <a:spLocks noGrp="1"/>
          </p:cNvSpPr>
          <p:nvPr>
            <p:ph/>
          </p:nvPr>
        </p:nvSpPr>
        <p:spPr>
          <a:xfrm>
            <a:off x="283320" y="804600"/>
            <a:ext cx="6877800" cy="537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28600" indent="-228600" defTabSz="914400">
              <a:lnSpc>
                <a:spcPct val="10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1" lang="da-DK" sz="18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Diverticulosis coli</a:t>
            </a:r>
            <a:r>
              <a:rPr b="0" lang="da-DK" sz="18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 </a:t>
            </a:r>
            <a:endParaRPr b="0" lang="en-DK" sz="18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lvl="1" marL="685800" indent="-228600" defTabSz="914400">
              <a:lnSpc>
                <a:spcPct val="100000"/>
              </a:lnSpc>
              <a:spcBef>
                <a:spcPts val="499"/>
              </a:spcBef>
              <a:buClr>
                <a:srgbClr val="ff0000"/>
              </a:buClr>
              <a:buFont typeface="Arial"/>
              <a:buChar char="•"/>
            </a:pPr>
            <a:r>
              <a:rPr b="0" lang="da-DK" sz="1800" strike="noStrike" u="none">
                <a:solidFill>
                  <a:srgbClr val="ff0000"/>
                </a:solidFill>
                <a:effectLst/>
                <a:uFillTx/>
                <a:latin typeface="Latin Modern Roman Demi"/>
              </a:rPr>
              <a:t>Udposninger på colon </a:t>
            </a:r>
            <a:endParaRPr b="0" lang="en-DK" sz="18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lvl="1" marL="685800" indent="-228600" defTabSz="914400">
              <a:lnSpc>
                <a:spcPct val="10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18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Oftest venstre side</a:t>
            </a:r>
            <a:endParaRPr b="0" lang="en-DK" sz="18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lvl="1" marL="685800" indent="-228600" defTabSz="914400">
              <a:lnSpc>
                <a:spcPct val="10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18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30-50% af alle over 60 år har divertikler</a:t>
            </a:r>
            <a:endParaRPr b="0" lang="en-DK" sz="18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marL="228600" indent="-228600" defTabSz="914400">
              <a:lnSpc>
                <a:spcPct val="10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1" lang="da-DK" sz="18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Symptomer</a:t>
            </a:r>
            <a:r>
              <a:rPr b="0" lang="da-DK" sz="18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 </a:t>
            </a:r>
            <a:endParaRPr b="0" lang="en-DK" sz="18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lvl="1" marL="685800" indent="-228600" defTabSz="914400">
              <a:lnSpc>
                <a:spcPct val="100000"/>
              </a:lnSpc>
              <a:spcBef>
                <a:spcPts val="499"/>
              </a:spcBef>
              <a:buClr>
                <a:srgbClr val="ff0000"/>
              </a:buClr>
              <a:buFont typeface="Arial"/>
              <a:buChar char="•"/>
            </a:pPr>
            <a:r>
              <a:rPr b="0" lang="da-DK" sz="1800" strike="noStrike" u="none">
                <a:solidFill>
                  <a:srgbClr val="ff0000"/>
                </a:solidFill>
                <a:effectLst/>
                <a:uFillTx/>
                <a:latin typeface="Latin Modern Roman Demi"/>
              </a:rPr>
              <a:t>Oftest asymptomatisk </a:t>
            </a:r>
            <a:endParaRPr b="0" lang="en-DK" sz="18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lvl="1" marL="685800" indent="-228600" defTabSz="914400">
              <a:lnSpc>
                <a:spcPct val="10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18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Evt. vekslende afføring og mavesmerter </a:t>
            </a:r>
            <a:endParaRPr b="0" lang="en-DK" sz="18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marL="228600" indent="-228600" defTabSz="914400">
              <a:lnSpc>
                <a:spcPct val="10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1" lang="da-DK" sz="18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Diagnose: </a:t>
            </a:r>
            <a:endParaRPr b="0" lang="en-DK" sz="18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lvl="1" marL="685800" indent="-228600" defTabSz="914400">
              <a:lnSpc>
                <a:spcPct val="10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18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Skopi eller CT</a:t>
            </a:r>
            <a:endParaRPr b="0" lang="en-DK" sz="18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lvl="1" marL="685800" indent="-228600" defTabSz="914400">
              <a:lnSpc>
                <a:spcPct val="10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18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Der er ingen sammenhæng mellem symptombyrde, lokalisation, antal og størrelse af divertikler </a:t>
            </a:r>
            <a:endParaRPr b="0" lang="en-DK" sz="18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marL="228600" indent="-228600" defTabSz="914400">
              <a:lnSpc>
                <a:spcPct val="10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1" lang="da-DK" sz="18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Behandling</a:t>
            </a:r>
            <a:r>
              <a:rPr b="0" lang="da-DK" sz="18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 </a:t>
            </a:r>
            <a:endParaRPr b="0" lang="en-DK" sz="18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lvl="1" marL="685800" indent="-228600" defTabSz="914400">
              <a:lnSpc>
                <a:spcPct val="100000"/>
              </a:lnSpc>
              <a:spcBef>
                <a:spcPts val="499"/>
              </a:spcBef>
              <a:buClr>
                <a:srgbClr val="ff0000"/>
              </a:buClr>
              <a:buFont typeface="Arial"/>
              <a:buChar char="•"/>
            </a:pPr>
            <a:r>
              <a:rPr b="0" lang="da-DK" sz="1800" strike="noStrike" u="none">
                <a:solidFill>
                  <a:srgbClr val="ff0000"/>
                </a:solidFill>
                <a:effectLst/>
                <a:uFillTx/>
                <a:latin typeface="Latin Modern Roman Demi"/>
              </a:rPr>
              <a:t>Oftest ingen</a:t>
            </a:r>
            <a:endParaRPr b="0" lang="en-DK" sz="18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lvl="1" marL="685800" indent="-228600" defTabSz="914400">
              <a:lnSpc>
                <a:spcPct val="10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18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Lindre symptomer og forebygge komplikationer</a:t>
            </a:r>
            <a:endParaRPr b="0" lang="en-DK" sz="18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lvl="1" marL="685800" indent="-228600" defTabSz="914400">
              <a:lnSpc>
                <a:spcPct val="10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18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Højt fiberindtag, væske, regelmæssig motion og vægttab kan hjælpe </a:t>
            </a:r>
            <a:endParaRPr b="0" lang="en-DK" sz="18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indent="0" defTabSz="914400">
              <a:lnSpc>
                <a:spcPct val="120000"/>
              </a:lnSpc>
              <a:spcBef>
                <a:spcPts val="1001"/>
              </a:spcBef>
              <a:buNone/>
            </a:pPr>
            <a:endParaRPr b="0" lang="en-DK" sz="20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</p:txBody>
      </p:sp>
      <p:pic>
        <p:nvPicPr>
          <p:cNvPr id="257" name="Picture 2" descr="Understanding Diverticulosis and Diverticulitis | Saint Luke's Health System"/>
          <p:cNvPicPr/>
          <p:nvPr/>
        </p:nvPicPr>
        <p:blipFill>
          <a:blip r:embed="rId1"/>
          <a:stretch/>
        </p:blipFill>
        <p:spPr>
          <a:xfrm>
            <a:off x="9005760" y="3692880"/>
            <a:ext cx="3186000" cy="30798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58" name="Billede 3" descr=""/>
          <p:cNvPicPr/>
          <p:nvPr/>
        </p:nvPicPr>
        <p:blipFill>
          <a:blip r:embed="rId2"/>
          <a:stretch/>
        </p:blipFill>
        <p:spPr>
          <a:xfrm>
            <a:off x="8223480" y="0"/>
            <a:ext cx="3968280" cy="363600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da-DK" sz="4000" strike="noStrike" u="none">
                <a:ln>
                  <a:solidFill>
                    <a:schemeClr val="accent5"/>
                  </a:solidFill>
                </a:ln>
                <a:solidFill>
                  <a:srgbClr val="ffffff"/>
                </a:solidFill>
                <a:effectLst/>
                <a:uFillTx/>
                <a:latin typeface="Arial Black"/>
              </a:rPr>
              <a:t>Diverticulitis</a:t>
            </a:r>
            <a:endParaRPr b="0" lang="en-DK" sz="40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260" name="PlaceHolder 2"/>
          <p:cNvSpPr>
            <a:spLocks noGrp="1"/>
          </p:cNvSpPr>
          <p:nvPr>
            <p:ph/>
          </p:nvPr>
        </p:nvSpPr>
        <p:spPr>
          <a:xfrm>
            <a:off x="838080" y="1690560"/>
            <a:ext cx="10515240" cy="5039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228600" indent="-228600" defTabSz="914400">
              <a:lnSpc>
                <a:spcPct val="110000"/>
              </a:lnSpc>
              <a:spcBef>
                <a:spcPts val="1001"/>
              </a:spcBef>
              <a:buClr>
                <a:srgbClr val="ff0000"/>
              </a:buClr>
              <a:buFont typeface="Arial"/>
              <a:buChar char="•"/>
            </a:pPr>
            <a:r>
              <a:rPr b="1" lang="da-DK" sz="1800" strike="noStrike" u="none">
                <a:solidFill>
                  <a:srgbClr val="ff0000"/>
                </a:solidFill>
                <a:effectLst/>
                <a:uFillTx/>
                <a:latin typeface="Latin Modern Roman Demi"/>
              </a:rPr>
              <a:t>Infektion i en eller flere divertikler</a:t>
            </a:r>
            <a:endParaRPr b="0" lang="en-DK" sz="18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lvl="1" marL="685800" indent="-228600" defTabSz="914400">
              <a:lnSpc>
                <a:spcPct val="11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16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20% med divertikler vil udvikle divertikulitis</a:t>
            </a:r>
            <a:endParaRPr b="0" lang="en-DK" sz="16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marL="228600" indent="-228600" defTabSz="914400">
              <a:lnSpc>
                <a:spcPct val="11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1" lang="da-DK" sz="18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Symptomer </a:t>
            </a:r>
            <a:endParaRPr b="0" lang="en-DK" sz="18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lvl="1" marL="685800" indent="-228600" defTabSz="914400">
              <a:lnSpc>
                <a:spcPct val="110000"/>
              </a:lnSpc>
              <a:spcBef>
                <a:spcPts val="499"/>
              </a:spcBef>
              <a:buClr>
                <a:srgbClr val="ff0000"/>
              </a:buClr>
              <a:buFont typeface="Arial"/>
              <a:buChar char="•"/>
            </a:pPr>
            <a:r>
              <a:rPr b="0" lang="da-DK" sz="1600" strike="noStrike" u="none">
                <a:solidFill>
                  <a:srgbClr val="ff0000"/>
                </a:solidFill>
                <a:effectLst/>
                <a:uFillTx/>
                <a:latin typeface="Latin Modern Roman Demi"/>
              </a:rPr>
              <a:t>Akut indsættende, konstante murrende smerter</a:t>
            </a:r>
            <a:endParaRPr b="0" lang="en-DK" sz="16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lvl="2" marL="1143000" indent="-228600" defTabSz="914400">
              <a:lnSpc>
                <a:spcPct val="11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14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Kan vare timer til dage</a:t>
            </a:r>
            <a:endParaRPr b="0" lang="en-DK" sz="14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lvl="2" marL="1143000" indent="-228600" defTabSz="914400">
              <a:lnSpc>
                <a:spcPct val="11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14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Oftest i venstre fossa </a:t>
            </a:r>
            <a:endParaRPr b="0" lang="en-DK" sz="14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lvl="1" marL="685800" indent="-228600" defTabSz="914400">
              <a:lnSpc>
                <a:spcPct val="11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16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Evt. feber og kvalme </a:t>
            </a:r>
            <a:endParaRPr b="0" lang="en-DK" sz="16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marL="228600" indent="-228600" defTabSz="914400">
              <a:lnSpc>
                <a:spcPct val="110000"/>
              </a:lnSpc>
              <a:spcBef>
                <a:spcPts val="1001"/>
              </a:spcBef>
              <a:buClr>
                <a:srgbClr val="ff0000"/>
              </a:buClr>
              <a:buFont typeface="Arial"/>
              <a:buChar char="•"/>
            </a:pPr>
            <a:r>
              <a:rPr b="0" lang="da-DK" sz="1800" strike="noStrike" u="none">
                <a:solidFill>
                  <a:srgbClr val="ff0000"/>
                </a:solidFill>
                <a:effectLst/>
                <a:uFillTx/>
                <a:latin typeface="Latin Modern Roman Demi"/>
              </a:rPr>
              <a:t>Der er risiko for perforation, hvor patienten vil være akut påvirket</a:t>
            </a:r>
            <a:endParaRPr b="0" lang="en-DK" sz="18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marL="228600" indent="-228600" defTabSz="914400">
              <a:lnSpc>
                <a:spcPct val="11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1" lang="da-DK" sz="18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Behandling </a:t>
            </a:r>
            <a:endParaRPr b="0" lang="en-DK" sz="18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lvl="1" marL="685800" indent="-228600" defTabSz="914400">
              <a:lnSpc>
                <a:spcPct val="110000"/>
              </a:lnSpc>
              <a:spcBef>
                <a:spcPts val="499"/>
              </a:spcBef>
              <a:buClr>
                <a:srgbClr val="ff0000"/>
              </a:buClr>
              <a:buFont typeface="Arial"/>
              <a:buChar char="•"/>
            </a:pPr>
            <a:r>
              <a:rPr b="0" lang="da-DK" sz="1600" strike="noStrike" u="none">
                <a:solidFill>
                  <a:srgbClr val="ff0000"/>
                </a:solidFill>
                <a:effectLst/>
                <a:uFillTx/>
                <a:latin typeface="Latin Modern Roman Demi"/>
              </a:rPr>
              <a:t>Som udgangspunkt antibiotika</a:t>
            </a:r>
            <a:endParaRPr b="0" lang="en-DK" sz="16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lvl="1" marL="685800" indent="-228600" defTabSz="914400">
              <a:lnSpc>
                <a:spcPct val="11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16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Ikke altid nødvendigt med indlæggelse</a:t>
            </a:r>
            <a:endParaRPr b="0" lang="en-DK" sz="16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lvl="1" marL="685800" indent="-228600" defTabSz="914400">
              <a:lnSpc>
                <a:spcPct val="11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16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Ved perforation eller peritonitis er det nødvendigt med operation</a:t>
            </a:r>
            <a:endParaRPr b="0" lang="en-DK" sz="16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marL="228600" indent="-228600" defTabSz="914400">
              <a:lnSpc>
                <a:spcPct val="11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1" lang="da-DK" sz="18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Prognose</a:t>
            </a:r>
            <a:endParaRPr b="0" lang="en-DK" sz="18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lvl="1" marL="685800" indent="-228600" defTabSz="914400">
              <a:lnSpc>
                <a:spcPct val="11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16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God ved ukompliceret divertikulitis</a:t>
            </a:r>
            <a:endParaRPr b="0" lang="en-DK" sz="16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</p:txBody>
      </p:sp>
      <p:pic>
        <p:nvPicPr>
          <p:cNvPr id="261" name="Billede 3" descr=""/>
          <p:cNvPicPr/>
          <p:nvPr/>
        </p:nvPicPr>
        <p:blipFill>
          <a:blip r:embed="rId1"/>
          <a:srcRect l="0" t="4507" r="0" b="5616"/>
          <a:stretch/>
        </p:blipFill>
        <p:spPr>
          <a:xfrm>
            <a:off x="6116040" y="0"/>
            <a:ext cx="5905440" cy="383796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37" dur="indefinite" restart="never" nodeType="tmRoot">
          <p:childTnLst>
            <p:seq>
              <p:cTn id="438" dur="indefinite" nodeType="mainSeq">
                <p:childTnLst>
                  <p:par>
                    <p:cTn id="439" fill="hold">
                      <p:stCondLst>
                        <p:cond delay="indefinite"/>
                      </p:stCondLst>
                      <p:childTnLst>
                        <p:par>
                          <p:cTn id="440" fill="hold">
                            <p:stCondLst>
                              <p:cond delay="0"/>
                            </p:stCondLst>
                            <p:childTnLst>
                              <p:par>
                                <p:cTn id="44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1" fill="hold">
                      <p:stCondLst>
                        <p:cond delay="indefinite"/>
                      </p:stCondLst>
                      <p:childTnLst>
                        <p:par>
                          <p:cTn id="452" fill="hold">
                            <p:stCondLst>
                              <p:cond delay="0"/>
                            </p:stCondLst>
                            <p:childTnLst>
                              <p:par>
                                <p:cTn id="45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5" fill="hold">
                      <p:stCondLst>
                        <p:cond delay="indefinite"/>
                      </p:stCondLst>
                      <p:childTnLst>
                        <p:par>
                          <p:cTn id="456" fill="hold">
                            <p:stCondLst>
                              <p:cond delay="0"/>
                            </p:stCondLst>
                            <p:childTnLst>
                              <p:par>
                                <p:cTn id="45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5" fill="hold">
                      <p:stCondLst>
                        <p:cond delay="indefinite"/>
                      </p:stCondLst>
                      <p:childTnLst>
                        <p:par>
                          <p:cTn id="466" fill="hold">
                            <p:stCondLst>
                              <p:cond delay="0"/>
                            </p:stCondLst>
                            <p:childTnLst>
                              <p:par>
                                <p:cTn id="46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da-DK" sz="4000" strike="noStrike" u="none">
                <a:ln>
                  <a:solidFill>
                    <a:schemeClr val="accent5"/>
                  </a:solidFill>
                </a:ln>
                <a:solidFill>
                  <a:srgbClr val="ffffff"/>
                </a:solidFill>
                <a:effectLst/>
                <a:uFillTx/>
                <a:latin typeface="Arial Black"/>
              </a:rPr>
              <a:t>Hernier</a:t>
            </a:r>
            <a:endParaRPr b="0" lang="en-DK" sz="40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263" name="PlaceHolder 2"/>
          <p:cNvSpPr>
            <a:spLocks noGrp="1"/>
          </p:cNvSpPr>
          <p:nvPr>
            <p:ph/>
          </p:nvPr>
        </p:nvSpPr>
        <p:spPr>
          <a:xfrm>
            <a:off x="838080" y="1573200"/>
            <a:ext cx="10515240" cy="5167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47500" lnSpcReduction="19999"/>
          </a:bodyPr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34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Hernie = brok </a:t>
            </a:r>
            <a:endParaRPr b="0" lang="en-DK" sz="34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ff0000"/>
              </a:buClr>
              <a:buFont typeface="Arial"/>
              <a:buChar char="•"/>
            </a:pPr>
            <a:r>
              <a:rPr b="0" lang="da-DK" sz="3400" strike="noStrike" u="none">
                <a:solidFill>
                  <a:srgbClr val="ff0000"/>
                </a:solidFill>
                <a:effectLst/>
                <a:uFillTx/>
                <a:latin typeface="Latin Modern Roman Demi"/>
              </a:rPr>
              <a:t>Udposninger af peritoneum gennem et svagt sted i bugvæggen</a:t>
            </a:r>
            <a:endParaRPr b="0" lang="en-DK" sz="34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1" lang="da-DK" sz="34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Typer</a:t>
            </a:r>
            <a:endParaRPr b="0" lang="en-DK" sz="34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lvl="1" marL="685800" indent="-228600" defTabSz="9144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29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Umbilikalhernie </a:t>
            </a:r>
            <a:endParaRPr b="0" lang="en-DK" sz="29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lvl="1" marL="685800" indent="-228600" defTabSz="9144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29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Inguinalhernie – hyppigst </a:t>
            </a:r>
            <a:endParaRPr b="0" lang="en-DK" sz="29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lvl="1" marL="685800" indent="-228600" defTabSz="9144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29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Femoralhernie </a:t>
            </a:r>
            <a:endParaRPr b="0" lang="en-DK" sz="29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lvl="1" marL="685800" indent="-228600" defTabSz="9144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29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Bugvægshernie </a:t>
            </a:r>
            <a:endParaRPr b="0" lang="en-DK" sz="29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lvl="1" marL="685800" indent="-228600" defTabSz="9144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29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Hiatushernie </a:t>
            </a:r>
            <a:endParaRPr b="0" lang="en-DK" sz="29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1" lang="da-DK" sz="34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Symptomer</a:t>
            </a:r>
            <a:r>
              <a:rPr b="0" lang="da-DK" sz="34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 </a:t>
            </a:r>
            <a:endParaRPr b="0" lang="en-DK" sz="34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lvl="1" marL="685800" indent="-228600" defTabSz="914400">
              <a:lnSpc>
                <a:spcPct val="120000"/>
              </a:lnSpc>
              <a:spcBef>
                <a:spcPts val="499"/>
              </a:spcBef>
              <a:buClr>
                <a:srgbClr val="ff0000"/>
              </a:buClr>
              <a:buFont typeface="Arial"/>
              <a:buChar char="•"/>
            </a:pPr>
            <a:r>
              <a:rPr b="0" lang="da-DK" sz="2900" strike="noStrike" u="none">
                <a:solidFill>
                  <a:srgbClr val="ff0000"/>
                </a:solidFill>
                <a:effectLst/>
                <a:uFillTx/>
                <a:latin typeface="Latin Modern Roman Demi"/>
              </a:rPr>
              <a:t>Ofte asymptomatisk </a:t>
            </a:r>
            <a:endParaRPr b="0" lang="en-DK" sz="29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lvl="1" marL="685800" indent="-228600" defTabSz="9144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29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Ses som en frembuling, som ofte kommer i stående stilling, ved bugpresse, host, nys eller lignende, og som ofte falder på plads, når man lægger sig. </a:t>
            </a:r>
            <a:endParaRPr b="0" lang="en-DK" sz="29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lvl="1" marL="685800" indent="-228600" defTabSz="9144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29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Incarceration vil give kraftige smerter, opkastning, kvalme og manglende afføring </a:t>
            </a:r>
            <a:endParaRPr b="0" lang="en-DK" sz="29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1" lang="da-DK" sz="34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Behandling </a:t>
            </a:r>
            <a:endParaRPr b="0" lang="en-DK" sz="34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lvl="1" marL="685800" indent="-228600" defTabSz="914400">
              <a:lnSpc>
                <a:spcPct val="120000"/>
              </a:lnSpc>
              <a:spcBef>
                <a:spcPts val="499"/>
              </a:spcBef>
              <a:buClr>
                <a:srgbClr val="ff0000"/>
              </a:buClr>
              <a:buFont typeface="Arial"/>
              <a:buChar char="•"/>
            </a:pPr>
            <a:r>
              <a:rPr b="0" lang="da-DK" sz="2900" strike="noStrike" u="none">
                <a:solidFill>
                  <a:srgbClr val="ff0000"/>
                </a:solidFill>
                <a:effectLst/>
                <a:uFillTx/>
                <a:latin typeface="Latin Modern Roman Demi"/>
              </a:rPr>
              <a:t>Ingen, hvis kun kosmetisk </a:t>
            </a:r>
            <a:endParaRPr b="0" lang="en-DK" sz="29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lvl="1" marL="685800" indent="-228600" defTabSz="914400">
              <a:lnSpc>
                <a:spcPct val="120000"/>
              </a:lnSpc>
              <a:spcBef>
                <a:spcPts val="499"/>
              </a:spcBef>
              <a:buClr>
                <a:srgbClr val="ff0000"/>
              </a:buClr>
              <a:buFont typeface="Arial"/>
              <a:buChar char="•"/>
            </a:pPr>
            <a:r>
              <a:rPr b="0" lang="da-DK" sz="2900" strike="noStrike" u="none">
                <a:solidFill>
                  <a:srgbClr val="ff0000"/>
                </a:solidFill>
                <a:effectLst/>
                <a:uFillTx/>
                <a:latin typeface="Latin Modern Roman Demi"/>
              </a:rPr>
              <a:t>Symptomer = kirurgi</a:t>
            </a:r>
            <a:endParaRPr b="0" lang="en-DK" sz="29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lvl="1" marL="685800" indent="-228600" defTabSz="914400">
              <a:lnSpc>
                <a:spcPct val="120000"/>
              </a:lnSpc>
              <a:spcBef>
                <a:spcPts val="499"/>
              </a:spcBef>
              <a:buClr>
                <a:srgbClr val="ff0000"/>
              </a:buClr>
              <a:buFont typeface="Arial"/>
              <a:buChar char="•"/>
            </a:pPr>
            <a:r>
              <a:rPr b="0" lang="da-DK" sz="2900" strike="noStrike" u="none">
                <a:solidFill>
                  <a:srgbClr val="ff0000"/>
                </a:solidFill>
                <a:effectLst/>
                <a:uFillTx/>
                <a:latin typeface="Latin Modern Roman Demi"/>
              </a:rPr>
              <a:t>Incarceration = akut operation </a:t>
            </a:r>
            <a:endParaRPr b="0" lang="en-DK" sz="29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</a:pPr>
            <a:endParaRPr b="0" lang="en-DK" sz="24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</a:pPr>
            <a:endParaRPr b="0" lang="en-DK" sz="24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</p:txBody>
      </p:sp>
      <p:pic>
        <p:nvPicPr>
          <p:cNvPr id="264" name="Billede 3" descr=""/>
          <p:cNvPicPr/>
          <p:nvPr/>
        </p:nvPicPr>
        <p:blipFill>
          <a:blip r:embed="rId1"/>
          <a:stretch/>
        </p:blipFill>
        <p:spPr>
          <a:xfrm>
            <a:off x="8463600" y="117360"/>
            <a:ext cx="3597480" cy="447912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71" dur="indefinite" restart="never" nodeType="tmRoot">
          <p:childTnLst>
            <p:seq>
              <p:cTn id="472" dur="indefinite" nodeType="mainSeq">
                <p:childTnLst>
                  <p:par>
                    <p:cTn id="473" fill="hold">
                      <p:stCondLst>
                        <p:cond delay="indefinite"/>
                      </p:stCondLst>
                      <p:childTnLst>
                        <p:par>
                          <p:cTn id="474" fill="hold">
                            <p:stCondLst>
                              <p:cond delay="0"/>
                            </p:stCondLst>
                            <p:childTnLst>
                              <p:par>
                                <p:cTn id="47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7" fill="hold">
                      <p:stCondLst>
                        <p:cond delay="indefinite"/>
                      </p:stCondLst>
                      <p:childTnLst>
                        <p:par>
                          <p:cTn id="488" fill="hold">
                            <p:stCondLst>
                              <p:cond delay="0"/>
                            </p:stCondLst>
                            <p:childTnLst>
                              <p:par>
                                <p:cTn id="48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7" fill="hold">
                      <p:stCondLst>
                        <p:cond delay="indefinite"/>
                      </p:stCondLst>
                      <p:childTnLst>
                        <p:par>
                          <p:cTn id="498" fill="hold">
                            <p:stCondLst>
                              <p:cond delay="0"/>
                            </p:stCondLst>
                            <p:childTnLst>
                              <p:par>
                                <p:cTn id="49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PlaceHolder 1"/>
          <p:cNvSpPr>
            <a:spLocks noGrp="1"/>
          </p:cNvSpPr>
          <p:nvPr>
            <p:ph/>
          </p:nvPr>
        </p:nvSpPr>
        <p:spPr>
          <a:xfrm>
            <a:off x="365040" y="2119680"/>
            <a:ext cx="11461680" cy="4667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</a:pPr>
            <a:endParaRPr b="0" lang="en-DK" sz="24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</a:pPr>
            <a:endParaRPr b="0" lang="en-DK" sz="24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</a:pPr>
            <a:endParaRPr b="0" lang="en-DK" sz="24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</a:pPr>
            <a:endParaRPr b="0" lang="en-DK" sz="24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</a:pPr>
            <a:endParaRPr b="0" lang="en-DK" sz="24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</a:pPr>
            <a:endParaRPr b="0" lang="en-DK" sz="24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</a:pPr>
            <a:endParaRPr b="0" lang="en-DK" sz="24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da-DK" sz="24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Video af grelt eksempel: </a:t>
            </a:r>
            <a:endParaRPr b="0" lang="en-DK" sz="24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da-DK" sz="2400" strike="noStrike" u="sng">
                <a:solidFill>
                  <a:schemeClr val="lt1"/>
                </a:solidFill>
                <a:effectLst/>
                <a:uFillTx/>
                <a:latin typeface="Latin Modern Roman Demi"/>
                <a:hlinkClick r:id="rId1"/>
              </a:rPr>
              <a:t>https://www.youtube.com/watch?v=DrEZ0V_GKI4</a:t>
            </a:r>
            <a:r>
              <a:rPr b="0" lang="da-DK" sz="24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 </a:t>
            </a:r>
            <a:endParaRPr b="0" lang="en-DK" sz="24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</p:txBody>
      </p:sp>
      <p:pic>
        <p:nvPicPr>
          <p:cNvPr id="266" name="Picture 4" descr="sonuç olarak Anavatan mikroskobik politika tövbe Lütfen brok symptomer mænd  - theskateconnection.org"/>
          <p:cNvPicPr/>
          <p:nvPr/>
        </p:nvPicPr>
        <p:blipFill>
          <a:blip r:embed="rId2"/>
          <a:stretch/>
        </p:blipFill>
        <p:spPr>
          <a:xfrm>
            <a:off x="7879680" y="2603160"/>
            <a:ext cx="4311720" cy="42544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67" name="Picture 8" descr="Håndtering af lyskenære hernier | Ugeskriftet.dk"/>
          <p:cNvPicPr/>
          <p:nvPr/>
        </p:nvPicPr>
        <p:blipFill>
          <a:blip r:embed="rId3"/>
          <a:stretch/>
        </p:blipFill>
        <p:spPr>
          <a:xfrm>
            <a:off x="0" y="-15840"/>
            <a:ext cx="5219280" cy="38221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68" name="Picture 2" descr="Navlebrok - brok - lyskebrok - kan det trænes? — Klinik for Kvindekroppen"/>
          <p:cNvPicPr/>
          <p:nvPr/>
        </p:nvPicPr>
        <p:blipFill>
          <a:blip r:embed="rId4"/>
          <a:stretch/>
        </p:blipFill>
        <p:spPr>
          <a:xfrm>
            <a:off x="2828160" y="365760"/>
            <a:ext cx="6702120" cy="502380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07" dur="indefinite" restart="never" nodeType="tmRoot">
          <p:childTnLst>
            <p:seq>
              <p:cTn id="508" dur="indefinite" nodeType="mainSeq">
                <p:childTnLst>
                  <p:par>
                    <p:cTn id="509" fill="hold">
                      <p:stCondLst>
                        <p:cond delay="indefinite"/>
                      </p:stCondLst>
                      <p:childTnLst>
                        <p:par>
                          <p:cTn id="510" fill="hold">
                            <p:stCondLst>
                              <p:cond delay="0"/>
                            </p:stCondLst>
                            <p:childTnLst>
                              <p:par>
                                <p:cTn id="51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3" fill="hold">
                      <p:stCondLst>
                        <p:cond delay="indefinite"/>
                      </p:stCondLst>
                      <p:childTnLst>
                        <p:par>
                          <p:cTn id="514" fill="hold">
                            <p:stCondLst>
                              <p:cond delay="0"/>
                            </p:stCondLst>
                            <p:childTnLst>
                              <p:par>
                                <p:cTn id="51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7" fill="hold">
                      <p:stCondLst>
                        <p:cond delay="indefinite"/>
                      </p:stCondLst>
                      <p:childTnLst>
                        <p:par>
                          <p:cTn id="518" fill="hold">
                            <p:stCondLst>
                              <p:cond delay="0"/>
                            </p:stCondLst>
                            <p:childTnLst>
                              <p:par>
                                <p:cTn id="51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1" fill="hold">
                      <p:stCondLst>
                        <p:cond delay="indefinite"/>
                      </p:stCondLst>
                      <p:childTnLst>
                        <p:par>
                          <p:cTn id="522" fill="hold">
                            <p:stCondLst>
                              <p:cond delay="0"/>
                            </p:stCondLst>
                            <p:childTnLst>
                              <p:par>
                                <p:cTn id="52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da-DK" sz="4000" strike="noStrike" u="none">
                <a:ln>
                  <a:solidFill>
                    <a:schemeClr val="accent5"/>
                  </a:solidFill>
                </a:ln>
                <a:solidFill>
                  <a:srgbClr val="ffffff"/>
                </a:solidFill>
                <a:effectLst/>
                <a:uFillTx/>
                <a:latin typeface="Arial Black"/>
              </a:rPr>
              <a:t>Hiatushernie</a:t>
            </a:r>
            <a:endParaRPr b="0" lang="en-DK" sz="40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270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776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lnSpcReduction="9999"/>
          </a:bodyPr>
          <a:p>
            <a:pPr marL="228600" indent="-228600" defTabSz="914400">
              <a:lnSpc>
                <a:spcPct val="11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1" lang="da-DK" sz="16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Mellemgulvsbrok - </a:t>
            </a:r>
            <a:r>
              <a:rPr b="0" lang="da-DK" sz="1600" strike="noStrike" u="none">
                <a:solidFill>
                  <a:srgbClr val="ff0000"/>
                </a:solidFill>
                <a:effectLst/>
                <a:uFillTx/>
                <a:latin typeface="Latin Modern Roman Demi"/>
              </a:rPr>
              <a:t>skyldes en defekt i diaphragma</a:t>
            </a:r>
            <a:endParaRPr b="0" lang="en-DK" sz="16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marL="228600" indent="-228600" defTabSz="914400">
              <a:lnSpc>
                <a:spcPct val="11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16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Abdominalindhold kan bevæge sig op i brysthulen </a:t>
            </a:r>
            <a:endParaRPr b="0" lang="en-DK" sz="16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marL="228600" indent="-228600" defTabSz="914400">
              <a:lnSpc>
                <a:spcPct val="11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1" lang="da-DK" sz="16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Symptomer</a:t>
            </a:r>
            <a:endParaRPr b="0" lang="en-DK" sz="16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lvl="1" marL="685800" indent="-228600" defTabSz="914400">
              <a:lnSpc>
                <a:spcPct val="110000"/>
              </a:lnSpc>
              <a:spcBef>
                <a:spcPts val="499"/>
              </a:spcBef>
              <a:buClr>
                <a:srgbClr val="ff0000"/>
              </a:buClr>
              <a:buFont typeface="Arial"/>
              <a:buChar char="•"/>
            </a:pPr>
            <a:r>
              <a:rPr b="0" lang="da-DK" sz="1400" strike="noStrike" u="none">
                <a:solidFill>
                  <a:srgbClr val="ff0000"/>
                </a:solidFill>
                <a:effectLst/>
                <a:uFillTx/>
                <a:latin typeface="Latin Modern Roman Demi"/>
              </a:rPr>
              <a:t>Oftest asymptomatisk – tilfældigt fund </a:t>
            </a:r>
            <a:endParaRPr b="0" lang="en-DK" sz="14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lvl="1" marL="685800" indent="-228600" defTabSz="914400">
              <a:lnSpc>
                <a:spcPct val="11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14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Refluks </a:t>
            </a:r>
            <a:endParaRPr b="0" lang="en-DK" sz="14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lvl="1" marL="685800" indent="-228600" defTabSz="914400">
              <a:lnSpc>
                <a:spcPct val="11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14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Kvalme</a:t>
            </a:r>
            <a:endParaRPr b="0" lang="en-DK" sz="14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lvl="1" marL="685800" indent="-228600" defTabSz="914400">
              <a:lnSpc>
                <a:spcPct val="11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14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Hikke </a:t>
            </a:r>
            <a:endParaRPr b="0" lang="en-DK" sz="14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lvl="1" marL="685800" indent="-228600" defTabSz="914400">
              <a:lnSpc>
                <a:spcPct val="11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14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Sjældent smerter og opkast </a:t>
            </a:r>
            <a:endParaRPr b="0" lang="en-DK" sz="14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marL="228600" indent="-228600" defTabSz="914400">
              <a:lnSpc>
                <a:spcPct val="11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1" lang="da-DK" sz="16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Diagnose</a:t>
            </a:r>
            <a:endParaRPr b="0" lang="en-DK" sz="16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lvl="1" marL="685800" indent="-228600" defTabSz="914400">
              <a:lnSpc>
                <a:spcPct val="11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14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Stilles endoskopisk ved symptomer </a:t>
            </a:r>
            <a:endParaRPr b="0" lang="en-DK" sz="14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lvl="1" marL="685800" indent="-228600" defTabSz="914400">
              <a:lnSpc>
                <a:spcPct val="11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14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Ellers ingen diagnostik – tilfældigt fund på fx rgt thorax eller CT </a:t>
            </a:r>
            <a:endParaRPr b="0" lang="en-DK" sz="14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marL="228600" indent="-228600" defTabSz="914400">
              <a:lnSpc>
                <a:spcPct val="11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1" lang="da-DK" sz="16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Behandling</a:t>
            </a:r>
            <a:endParaRPr b="0" lang="en-DK" sz="16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lvl="1" marL="685800" indent="-228600" defTabSz="914400">
              <a:lnSpc>
                <a:spcPct val="110000"/>
              </a:lnSpc>
              <a:spcBef>
                <a:spcPts val="499"/>
              </a:spcBef>
              <a:buClr>
                <a:srgbClr val="ff0000"/>
              </a:buClr>
              <a:buFont typeface="Arial"/>
              <a:buChar char="•"/>
            </a:pPr>
            <a:r>
              <a:rPr b="0" lang="da-DK" sz="1400" strike="noStrike" u="none">
                <a:solidFill>
                  <a:srgbClr val="ff0000"/>
                </a:solidFill>
                <a:effectLst/>
                <a:uFillTx/>
                <a:latin typeface="Latin Modern Roman Demi"/>
              </a:rPr>
              <a:t>Oftest ingen </a:t>
            </a:r>
            <a:endParaRPr b="0" lang="en-DK" sz="14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lvl="1" marL="685800" indent="-228600" defTabSz="914400">
              <a:lnSpc>
                <a:spcPct val="11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14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PPI </a:t>
            </a:r>
            <a:endParaRPr b="0" lang="en-DK" sz="14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lvl="1" marL="685800" indent="-228600" defTabSz="914400">
              <a:lnSpc>
                <a:spcPct val="11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14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Sjældent kirurg </a:t>
            </a:r>
            <a:endParaRPr b="0" lang="en-DK" sz="14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</p:txBody>
      </p:sp>
      <p:pic>
        <p:nvPicPr>
          <p:cNvPr id="271" name="Picture 3" descr=""/>
          <p:cNvPicPr/>
          <p:nvPr/>
        </p:nvPicPr>
        <p:blipFill>
          <a:blip r:embed="rId1"/>
          <a:stretch/>
        </p:blipFill>
        <p:spPr>
          <a:xfrm>
            <a:off x="5661720" y="2709360"/>
            <a:ext cx="6442200" cy="201132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27" dur="indefinite" restart="never" nodeType="tmRoot">
          <p:childTnLst>
            <p:seq>
              <p:cTn id="528" dur="indefinite" nodeType="mainSeq">
                <p:childTnLst>
                  <p:par>
                    <p:cTn id="529" fill="hold">
                      <p:stCondLst>
                        <p:cond delay="indefinite"/>
                      </p:stCondLst>
                      <p:childTnLst>
                        <p:par>
                          <p:cTn id="530" fill="hold">
                            <p:stCondLst>
                              <p:cond delay="0"/>
                            </p:stCondLst>
                            <p:childTnLst>
                              <p:par>
                                <p:cTn id="53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3" fill="hold">
                      <p:stCondLst>
                        <p:cond delay="indefinite"/>
                      </p:stCondLst>
                      <p:childTnLst>
                        <p:par>
                          <p:cTn id="544" fill="hold">
                            <p:stCondLst>
                              <p:cond delay="0"/>
                            </p:stCondLst>
                            <p:childTnLst>
                              <p:par>
                                <p:cTn id="54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1" fill="hold">
                      <p:stCondLst>
                        <p:cond delay="indefinite"/>
                      </p:stCondLst>
                      <p:childTnLst>
                        <p:par>
                          <p:cTn id="552" fill="hold">
                            <p:stCondLst>
                              <p:cond delay="0"/>
                            </p:stCondLst>
                            <p:childTnLst>
                              <p:par>
                                <p:cTn id="55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360720" y="178920"/>
            <a:ext cx="5861160" cy="35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en-US" sz="2600" strike="noStrike" u="none">
                <a:ln>
                  <a:solidFill>
                    <a:schemeClr val="accent5"/>
                  </a:solidFill>
                </a:ln>
                <a:solidFill>
                  <a:srgbClr val="ffffff"/>
                </a:solidFill>
                <a:effectLst/>
                <a:uFillTx/>
                <a:latin typeface="Arial Black"/>
              </a:rPr>
              <a:t>En anatomisk genopfriskning!</a:t>
            </a:r>
            <a:endParaRPr b="0" lang="en-DK" sz="26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140" name="PlaceHolder 2"/>
          <p:cNvSpPr>
            <a:spLocks noGrp="1"/>
          </p:cNvSpPr>
          <p:nvPr>
            <p:ph type="subTitle"/>
          </p:nvPr>
        </p:nvSpPr>
        <p:spPr>
          <a:xfrm>
            <a:off x="5913000" y="114480"/>
            <a:ext cx="6422040" cy="42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indent="0" algn="ctr">
              <a:buNone/>
            </a:pPr>
            <a:endParaRPr b="0" lang="en-US" sz="2600" strike="noStrike" u="none">
              <a:ln>
                <a:solidFill>
                  <a:schemeClr val="accent5"/>
                </a:solidFill>
              </a:ln>
              <a:solidFill>
                <a:srgbClr val="ffffff"/>
              </a:solidFill>
              <a:effectLst/>
              <a:uFillTx/>
              <a:latin typeface="Arial Black"/>
            </a:endParaRPr>
          </a:p>
        </p:txBody>
      </p:sp>
      <p:sp>
        <p:nvSpPr>
          <p:cNvPr id="141" name="PlaceHolder 3"/>
          <p:cNvSpPr>
            <a:spLocks noGrp="1"/>
          </p:cNvSpPr>
          <p:nvPr>
            <p:ph/>
          </p:nvPr>
        </p:nvSpPr>
        <p:spPr>
          <a:xfrm>
            <a:off x="283320" y="641880"/>
            <a:ext cx="11529360" cy="537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20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Wow en video</a:t>
            </a:r>
            <a:endParaRPr b="0" lang="en-DK" sz="20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2000" strike="noStrike" u="sng">
                <a:solidFill>
                  <a:schemeClr val="lt1"/>
                </a:solidFill>
                <a:effectLst/>
                <a:uFillTx/>
                <a:latin typeface="Latin Modern Roman Demi"/>
                <a:hlinkClick r:id="rId1"/>
              </a:rPr>
              <a:t>https://www.youtube.com/watch?v=zSXgoYdHotw</a:t>
            </a:r>
            <a:r>
              <a:rPr b="0" lang="da-DK" sz="20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 </a:t>
            </a:r>
            <a:endParaRPr b="0" lang="en-DK" sz="20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indent="0" defTabSz="914400">
              <a:lnSpc>
                <a:spcPct val="12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DK" sz="20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da-DK" sz="4000" strike="noStrike" u="none">
                <a:ln>
                  <a:solidFill>
                    <a:schemeClr val="accent5"/>
                  </a:solidFill>
                </a:ln>
                <a:solidFill>
                  <a:srgbClr val="ffffff"/>
                </a:solidFill>
                <a:effectLst/>
                <a:uFillTx/>
                <a:latin typeface="Arial Black"/>
              </a:rPr>
              <a:t>Hæmorider</a:t>
            </a:r>
            <a:endParaRPr b="0" lang="en-DK" sz="40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273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85000" lnSpcReduction="19999"/>
          </a:bodyPr>
          <a:p>
            <a:pPr marL="228600" indent="-228600" defTabSz="914400">
              <a:lnSpc>
                <a:spcPct val="150000"/>
              </a:lnSpc>
              <a:spcBef>
                <a:spcPts val="1001"/>
              </a:spcBef>
              <a:buClr>
                <a:srgbClr val="ff0000"/>
              </a:buClr>
              <a:buFont typeface="Arial"/>
              <a:buChar char="•"/>
            </a:pPr>
            <a:r>
              <a:rPr b="0" lang="da-DK" sz="2400" strike="noStrike" u="none">
                <a:solidFill>
                  <a:srgbClr val="ff0000"/>
                </a:solidFill>
                <a:effectLst/>
                <a:uFillTx/>
                <a:latin typeface="Latin Modern Roman Demi"/>
              </a:rPr>
              <a:t>Hyppigste analsygdom </a:t>
            </a:r>
            <a:endParaRPr b="0" lang="en-DK" sz="24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lvl="1" marL="685800" indent="-228600" defTabSz="914400">
              <a:lnSpc>
                <a:spcPct val="15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20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Symptomgivende hæmorider ses hos 20% af alle i 40-60-årsalderen </a:t>
            </a:r>
            <a:endParaRPr b="0" lang="en-DK" sz="20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marL="228600" indent="-228600" defTabSz="914400">
              <a:lnSpc>
                <a:spcPct val="15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24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Skyldes udposning af vener i analkanalen </a:t>
            </a:r>
            <a:endParaRPr b="0" lang="en-DK" sz="24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lvl="1" marL="685800" indent="-228600" defTabSz="914400">
              <a:lnSpc>
                <a:spcPct val="15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20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Kan sidde både udvendigt og indvendigt </a:t>
            </a:r>
            <a:endParaRPr b="0" lang="en-DK" sz="20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marL="228600" indent="-228600" defTabSz="914400">
              <a:lnSpc>
                <a:spcPct val="15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24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Forekomsten stiger med alderen - størst hos kvinder</a:t>
            </a:r>
            <a:endParaRPr b="0" lang="en-DK" sz="24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marL="228600" indent="-228600" defTabSz="914400">
              <a:lnSpc>
                <a:spcPct val="15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1" lang="da-DK" sz="24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Symptomer</a:t>
            </a:r>
            <a:r>
              <a:rPr b="0" lang="da-DK" sz="24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 </a:t>
            </a:r>
            <a:endParaRPr b="0" lang="en-DK" sz="24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lvl="1" marL="685800" indent="-228600" defTabSz="914400">
              <a:lnSpc>
                <a:spcPct val="15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20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Oftest få og periodevise </a:t>
            </a:r>
            <a:endParaRPr b="0" lang="en-DK" sz="20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lvl="1" marL="685800" indent="-228600" defTabSz="914400">
              <a:lnSpc>
                <a:spcPct val="15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20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Blødning er det hyppigste</a:t>
            </a:r>
            <a:endParaRPr b="0" lang="en-DK" sz="20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lvl="1" marL="685800" indent="-228600" defTabSz="914400">
              <a:lnSpc>
                <a:spcPct val="15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20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Evt. anal kløe og svie </a:t>
            </a:r>
            <a:endParaRPr b="0" lang="en-DK" sz="20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lvl="1" marL="685800" indent="-228600" defTabSz="914400">
              <a:lnSpc>
                <a:spcPct val="15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20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Problemer med nedre hygiejne </a:t>
            </a:r>
            <a:endParaRPr b="0" lang="en-DK" sz="20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</p:txBody>
      </p:sp>
      <p:pic>
        <p:nvPicPr>
          <p:cNvPr id="274" name="Picture 2" descr="Watch Hæmorider"/>
          <p:cNvPicPr/>
          <p:nvPr/>
        </p:nvPicPr>
        <p:blipFill>
          <a:blip r:embed="rId1"/>
          <a:stretch/>
        </p:blipFill>
        <p:spPr>
          <a:xfrm>
            <a:off x="6687720" y="3578040"/>
            <a:ext cx="5503680" cy="30956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75" name="Picture 4" descr="Hemorrojder - Wikipedia's Hemorrojder as translated by GramTrans"/>
          <p:cNvPicPr/>
          <p:nvPr/>
        </p:nvPicPr>
        <p:blipFill>
          <a:blip r:embed="rId2"/>
          <a:stretch/>
        </p:blipFill>
        <p:spPr>
          <a:xfrm>
            <a:off x="8155080" y="528840"/>
            <a:ext cx="3198240" cy="23922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76" name="Ellipse 3"/>
          <p:cNvSpPr/>
          <p:nvPr/>
        </p:nvSpPr>
        <p:spPr>
          <a:xfrm>
            <a:off x="276480" y="3944520"/>
            <a:ext cx="4114440" cy="236700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da-DK" sz="1800" strike="noStrike" u="none">
              <a:solidFill>
                <a:schemeClr val="lt1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61" dur="indefinite" restart="never" nodeType="tmRoot">
          <p:childTnLst>
            <p:seq>
              <p:cTn id="562" dur="indefinite" nodeType="mainSeq">
                <p:childTnLst>
                  <p:par>
                    <p:cTn id="563" fill="hold">
                      <p:stCondLst>
                        <p:cond delay="indefinite"/>
                      </p:stCondLst>
                      <p:childTnLst>
                        <p:par>
                          <p:cTn id="564" fill="hold">
                            <p:stCondLst>
                              <p:cond delay="0"/>
                            </p:stCondLst>
                            <p:childTnLst>
                              <p:par>
                                <p:cTn id="56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9" fill="hold">
                      <p:stCondLst>
                        <p:cond delay="indefinite"/>
                      </p:stCondLst>
                      <p:childTnLst>
                        <p:par>
                          <p:cTn id="570" fill="hold">
                            <p:stCondLst>
                              <p:cond delay="0"/>
                            </p:stCondLst>
                            <p:childTnLst>
                              <p:par>
                                <p:cTn id="57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3" fill="hold">
                      <p:stCondLst>
                        <p:cond delay="indefinite"/>
                      </p:stCondLst>
                      <p:childTnLst>
                        <p:par>
                          <p:cTn id="574" fill="hold">
                            <p:stCondLst>
                              <p:cond delay="0"/>
                            </p:stCondLst>
                            <p:childTnLst>
                              <p:par>
                                <p:cTn id="57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Picture 4" descr="Elastikbehandling af hæmoride - Patienthåndbogen på sundhed.dk"/>
          <p:cNvPicPr/>
          <p:nvPr/>
        </p:nvPicPr>
        <p:blipFill>
          <a:blip r:embed="rId1"/>
          <a:stretch/>
        </p:blipFill>
        <p:spPr>
          <a:xfrm>
            <a:off x="8330040" y="2404440"/>
            <a:ext cx="3616920" cy="36842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7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da-DK" sz="4000" strike="noStrike" u="none">
                <a:ln>
                  <a:solidFill>
                    <a:schemeClr val="accent5"/>
                  </a:solidFill>
                </a:ln>
                <a:solidFill>
                  <a:srgbClr val="ffffff"/>
                </a:solidFill>
                <a:effectLst/>
                <a:uFillTx/>
                <a:latin typeface="Arial Black"/>
              </a:rPr>
              <a:t>Hæmorider</a:t>
            </a:r>
            <a:endParaRPr b="0" lang="en-DK" sz="40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279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85000" lnSpcReduction="19999"/>
          </a:bodyPr>
          <a:p>
            <a:pPr marL="228600" indent="-228600" defTabSz="914400">
              <a:lnSpc>
                <a:spcPct val="15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1" lang="da-DK" sz="24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Årsager</a:t>
            </a:r>
            <a:endParaRPr b="0" lang="en-DK" sz="24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lvl="1" marL="685800" indent="-228600" defTabSz="914400">
              <a:lnSpc>
                <a:spcPct val="15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20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Øget tryk på veneplekserne </a:t>
            </a:r>
            <a:endParaRPr b="0" lang="en-DK" sz="20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lvl="1" marL="685800" indent="-228600" defTabSz="914400">
              <a:lnSpc>
                <a:spcPct val="15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20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Fx ved tendens til hård mave, graviditet mv. </a:t>
            </a:r>
            <a:endParaRPr b="0" lang="en-DK" sz="20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marL="228600" indent="-228600" defTabSz="914400">
              <a:lnSpc>
                <a:spcPct val="15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1" lang="da-DK" sz="24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Inddeles i 4 grader</a:t>
            </a:r>
            <a:endParaRPr b="0" lang="en-DK" sz="24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lvl="1" marL="685800" indent="-228600" defTabSz="914400">
              <a:lnSpc>
                <a:spcPct val="15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20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Grad 1 = indvendig uden symptomer</a:t>
            </a:r>
            <a:endParaRPr b="0" lang="en-DK" sz="20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lvl="1" marL="685800" indent="-228600" defTabSz="914400">
              <a:lnSpc>
                <a:spcPct val="15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20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Grad 4 = sidder altid udvendigt og giver symptomer </a:t>
            </a:r>
            <a:endParaRPr b="0" lang="en-DK" sz="20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marL="228600" indent="-228600" defTabSz="914400">
              <a:lnSpc>
                <a:spcPct val="15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1" lang="da-DK" sz="24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Behandling </a:t>
            </a:r>
            <a:endParaRPr b="0" lang="en-DK" sz="24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lvl="1" marL="685800" indent="-228600" defTabSz="914400">
              <a:lnSpc>
                <a:spcPct val="150000"/>
              </a:lnSpc>
              <a:spcBef>
                <a:spcPts val="499"/>
              </a:spcBef>
              <a:buClr>
                <a:srgbClr val="ff0000"/>
              </a:buClr>
              <a:buFont typeface="Arial"/>
              <a:buChar char="•"/>
            </a:pPr>
            <a:r>
              <a:rPr b="0" lang="da-DK" sz="2000" strike="noStrike" u="none">
                <a:solidFill>
                  <a:srgbClr val="ff0000"/>
                </a:solidFill>
                <a:effectLst/>
                <a:uFillTx/>
                <a:latin typeface="Latin Modern Roman Demi"/>
              </a:rPr>
              <a:t>Afføringsregulering til de mildeste hæmorider</a:t>
            </a:r>
            <a:endParaRPr b="0" lang="en-DK" sz="20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lvl="1" marL="685800" indent="-228600" defTabSz="914400">
              <a:lnSpc>
                <a:spcPct val="150000"/>
              </a:lnSpc>
              <a:spcBef>
                <a:spcPts val="499"/>
              </a:spcBef>
              <a:buClr>
                <a:srgbClr val="ff0000"/>
              </a:buClr>
              <a:buFont typeface="Arial"/>
              <a:buChar char="•"/>
            </a:pPr>
            <a:r>
              <a:rPr b="0" lang="da-DK" sz="2000" strike="noStrike" u="none">
                <a:solidFill>
                  <a:srgbClr val="ff0000"/>
                </a:solidFill>
                <a:effectLst/>
                <a:uFillTx/>
                <a:latin typeface="Latin Modern Roman Demi"/>
              </a:rPr>
              <a:t>Steroid som creme eller stikpiller til de moderate </a:t>
            </a:r>
            <a:endParaRPr b="0" lang="en-DK" sz="20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lvl="1" marL="685800" indent="-228600" defTabSz="914400">
              <a:lnSpc>
                <a:spcPct val="150000"/>
              </a:lnSpc>
              <a:spcBef>
                <a:spcPts val="499"/>
              </a:spcBef>
              <a:buClr>
                <a:srgbClr val="ff0000"/>
              </a:buClr>
              <a:buFont typeface="Arial"/>
              <a:buChar char="•"/>
            </a:pPr>
            <a:r>
              <a:rPr b="0" lang="da-DK" sz="2000" strike="noStrike" u="none">
                <a:solidFill>
                  <a:srgbClr val="ff0000"/>
                </a:solidFill>
                <a:effectLst/>
                <a:uFillTx/>
                <a:latin typeface="Latin Modern Roman Demi"/>
              </a:rPr>
              <a:t>Kirurgi med fx elastik eller mere regelret kirurg til de sværeste tilfælde – specialistbehandling </a:t>
            </a:r>
            <a:endParaRPr b="0" lang="en-DK" sz="20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</a:pPr>
            <a:endParaRPr b="0" lang="en-DK" sz="24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</p:txBody>
      </p:sp>
      <p:pic>
        <p:nvPicPr>
          <p:cNvPr id="280" name="Picture 2" descr="ᐅ Hæmorider • Behandling online • og info om hvordan de opstår"/>
          <p:cNvPicPr/>
          <p:nvPr/>
        </p:nvPicPr>
        <p:blipFill>
          <a:blip r:embed="rId2"/>
          <a:stretch/>
        </p:blipFill>
        <p:spPr>
          <a:xfrm>
            <a:off x="6254280" y="64080"/>
            <a:ext cx="6123240" cy="2252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81" name="Tekstfelt 3"/>
          <p:cNvSpPr/>
          <p:nvPr/>
        </p:nvSpPr>
        <p:spPr>
          <a:xfrm rot="2557200">
            <a:off x="5489640" y="3744000"/>
            <a:ext cx="4695840" cy="1230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da-DK" sz="2800" strike="noStrike" u="none">
                <a:solidFill>
                  <a:srgbClr val="ff0000"/>
                </a:solidFill>
                <a:effectLst/>
                <a:uFillTx/>
                <a:latin typeface="Arial"/>
              </a:rPr>
              <a:t>Hyppigste årsag til frisk blødning per rectum </a:t>
            </a:r>
            <a:endParaRPr b="0" lang="en-DK" sz="2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en-DK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85" dur="indefinite" restart="never" nodeType="tmRoot">
          <p:childTnLst>
            <p:seq>
              <p:cTn id="586" dur="indefinite" nodeType="mainSeq">
                <p:childTnLst>
                  <p:par>
                    <p:cTn id="587" fill="hold">
                      <p:stCondLst>
                        <p:cond delay="indefinite"/>
                      </p:stCondLst>
                      <p:childTnLst>
                        <p:par>
                          <p:cTn id="588" fill="hold">
                            <p:stCondLst>
                              <p:cond delay="0"/>
                            </p:stCondLst>
                            <p:childTnLst>
                              <p:par>
                                <p:cTn id="58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5" fill="hold">
                      <p:stCondLst>
                        <p:cond delay="indefinite"/>
                      </p:stCondLst>
                      <p:childTnLst>
                        <p:par>
                          <p:cTn id="596" fill="hold">
                            <p:stCondLst>
                              <p:cond delay="0"/>
                            </p:stCondLst>
                            <p:childTnLst>
                              <p:par>
                                <p:cTn id="59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5" fill="hold">
                      <p:stCondLst>
                        <p:cond delay="indefinite"/>
                      </p:stCondLst>
                      <p:childTnLst>
                        <p:par>
                          <p:cTn id="606" fill="hold">
                            <p:stCondLst>
                              <p:cond delay="0"/>
                            </p:stCondLst>
                            <p:childTnLst>
                              <p:par>
                                <p:cTn id="60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9" fill="hold">
                      <p:stCondLst>
                        <p:cond delay="indefinite"/>
                      </p:stCondLst>
                      <p:childTnLst>
                        <p:par>
                          <p:cTn id="610" fill="hold">
                            <p:stCondLst>
                              <p:cond delay="0"/>
                            </p:stCondLst>
                            <p:childTnLst>
                              <p:par>
                                <p:cTn id="61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da-DK" sz="4000" strike="noStrike" u="none">
                <a:ln>
                  <a:solidFill>
                    <a:schemeClr val="accent5"/>
                  </a:solidFill>
                </a:ln>
                <a:solidFill>
                  <a:srgbClr val="ffffff"/>
                </a:solidFill>
                <a:effectLst/>
                <a:uFillTx/>
                <a:latin typeface="Arial Black"/>
              </a:rPr>
              <a:t>Perianal abces</a:t>
            </a:r>
            <a:endParaRPr b="0" lang="en-DK" sz="40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283" name="PlaceHolder 2"/>
          <p:cNvSpPr>
            <a:spLocks noGrp="1"/>
          </p:cNvSpPr>
          <p:nvPr>
            <p:ph/>
          </p:nvPr>
        </p:nvSpPr>
        <p:spPr>
          <a:xfrm>
            <a:off x="678600" y="183420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92500" lnSpcReduction="9999"/>
          </a:bodyPr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ff0000"/>
              </a:buClr>
              <a:buFont typeface="Arial"/>
              <a:buChar char="•"/>
            </a:pPr>
            <a:r>
              <a:rPr b="0" lang="da-DK" sz="2400" strike="noStrike" u="none">
                <a:solidFill>
                  <a:srgbClr val="ff0000"/>
                </a:solidFill>
                <a:effectLst/>
                <a:uFillTx/>
                <a:latin typeface="Latin Modern Roman Demi"/>
              </a:rPr>
              <a:t>Perianal byld</a:t>
            </a:r>
            <a:br>
              <a:rPr sz="2400"/>
            </a:br>
            <a:r>
              <a:rPr b="0" lang="da-DK" sz="24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 </a:t>
            </a:r>
            <a:endParaRPr b="0" lang="en-DK" sz="24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1" lang="da-DK" sz="24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Symptomer</a:t>
            </a:r>
            <a:endParaRPr b="0" lang="en-DK" sz="24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lvl="1" marL="685800" indent="-228600" defTabSz="9144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20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Smerter</a:t>
            </a:r>
            <a:endParaRPr b="0" lang="en-DK" sz="20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lvl="1" marL="685800" indent="-228600" defTabSz="9144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20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Rødme</a:t>
            </a:r>
            <a:endParaRPr b="0" lang="en-DK" sz="20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lvl="1" marL="685800" indent="-228600" defTabSz="9144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20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Hævelse </a:t>
            </a:r>
            <a:br>
              <a:rPr sz="2000"/>
            </a:br>
            <a:r>
              <a:rPr b="0" lang="da-DK" sz="20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 </a:t>
            </a:r>
            <a:endParaRPr b="0" lang="en-DK" sz="20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1" lang="da-DK" sz="24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Behandling</a:t>
            </a:r>
            <a:endParaRPr b="0" lang="en-DK" sz="24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lvl="1" marL="685800" indent="-228600" defTabSz="914400">
              <a:lnSpc>
                <a:spcPct val="120000"/>
              </a:lnSpc>
              <a:spcBef>
                <a:spcPts val="499"/>
              </a:spcBef>
              <a:buClr>
                <a:srgbClr val="ff0000"/>
              </a:buClr>
              <a:buFont typeface="Arial"/>
              <a:buChar char="•"/>
            </a:pPr>
            <a:r>
              <a:rPr b="0" lang="da-DK" sz="2000" strike="noStrike" u="none">
                <a:solidFill>
                  <a:srgbClr val="ff0000"/>
                </a:solidFill>
                <a:effectLst/>
                <a:uFillTx/>
                <a:latin typeface="Latin Modern Roman Demi"/>
              </a:rPr>
              <a:t>Kirurgi med incision </a:t>
            </a:r>
            <a:endParaRPr b="0" lang="en-DK" sz="20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lvl="1" marL="685800" indent="-228600" defTabSz="9144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20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I meget sjældne tilfælde større kirurgi mhp. aflastning af området </a:t>
            </a:r>
            <a:endParaRPr b="0" lang="en-DK" sz="20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lvl="1" marL="685800" indent="-228600" defTabSz="9144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20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Video af behandling: </a:t>
            </a:r>
            <a:r>
              <a:rPr b="0" lang="da-DK" sz="2000" strike="noStrike" u="sng">
                <a:solidFill>
                  <a:schemeClr val="lt1"/>
                </a:solidFill>
                <a:effectLst/>
                <a:uFillTx/>
                <a:latin typeface="Latin Modern Roman Demi"/>
                <a:hlinkClick r:id="rId1"/>
              </a:rPr>
              <a:t>https://www.youtube.com/watch?v=h4WXMjhoUB4</a:t>
            </a:r>
            <a:r>
              <a:rPr b="0" lang="da-DK" sz="20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 </a:t>
            </a:r>
            <a:endParaRPr b="0" lang="en-DK" sz="20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</p:txBody>
      </p:sp>
      <p:pic>
        <p:nvPicPr>
          <p:cNvPr id="284" name="Picture 4" descr="The Bottom Line 2: Anorectal abscess &amp; Fournier's Gangrene - EMOttawa Blog"/>
          <p:cNvPicPr/>
          <p:nvPr/>
        </p:nvPicPr>
        <p:blipFill>
          <a:blip r:embed="rId2"/>
          <a:stretch/>
        </p:blipFill>
        <p:spPr>
          <a:xfrm>
            <a:off x="6524640" y="221400"/>
            <a:ext cx="5667120" cy="426672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613" dur="indefinite" restart="never" nodeType="tmRoot">
          <p:childTnLst>
            <p:seq>
              <p:cTn id="614" dur="indefinite" nodeType="mainSeq">
                <p:childTnLst>
                  <p:par>
                    <p:cTn id="615" fill="hold">
                      <p:stCondLst>
                        <p:cond delay="indefinite"/>
                      </p:stCondLst>
                      <p:childTnLst>
                        <p:par>
                          <p:cTn id="616" fill="hold">
                            <p:stCondLst>
                              <p:cond delay="0"/>
                            </p:stCondLst>
                            <p:childTnLst>
                              <p:par>
                                <p:cTn id="61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5" fill="hold">
                      <p:stCondLst>
                        <p:cond delay="indefinite"/>
                      </p:stCondLst>
                      <p:childTnLst>
                        <p:par>
                          <p:cTn id="626" fill="hold">
                            <p:stCondLst>
                              <p:cond delay="0"/>
                            </p:stCondLst>
                            <p:childTnLst>
                              <p:par>
                                <p:cTn id="62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3" fill="hold">
                      <p:stCondLst>
                        <p:cond delay="indefinite"/>
                      </p:stCondLst>
                      <p:childTnLst>
                        <p:par>
                          <p:cTn id="634" fill="hold">
                            <p:stCondLst>
                              <p:cond delay="0"/>
                            </p:stCondLst>
                            <p:childTnLst>
                              <p:par>
                                <p:cTn id="63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PlaceHolder 1"/>
          <p:cNvSpPr>
            <a:spLocks noGrp="1"/>
          </p:cNvSpPr>
          <p:nvPr>
            <p:ph type="title"/>
          </p:nvPr>
        </p:nvSpPr>
        <p:spPr>
          <a:xfrm>
            <a:off x="360720" y="178920"/>
            <a:ext cx="5861160" cy="35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en-US" sz="2600" strike="noStrike" u="none">
                <a:ln>
                  <a:solidFill>
                    <a:schemeClr val="accent5"/>
                  </a:solidFill>
                </a:ln>
                <a:solidFill>
                  <a:srgbClr val="ffffff"/>
                </a:solidFill>
                <a:effectLst/>
                <a:uFillTx/>
                <a:latin typeface="Arial Black"/>
              </a:rPr>
              <a:t>GI cancer</a:t>
            </a:r>
            <a:endParaRPr b="0" lang="en-DK" sz="26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286" name="PlaceHolder 2"/>
          <p:cNvSpPr>
            <a:spLocks noGrp="1"/>
          </p:cNvSpPr>
          <p:nvPr>
            <p:ph type="subTitle"/>
          </p:nvPr>
        </p:nvSpPr>
        <p:spPr>
          <a:xfrm>
            <a:off x="5913000" y="114480"/>
            <a:ext cx="6422040" cy="42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indent="0" algn="ctr">
              <a:buNone/>
            </a:pPr>
            <a:endParaRPr b="0" lang="en-US" sz="2600" strike="noStrike" u="none">
              <a:ln>
                <a:solidFill>
                  <a:schemeClr val="accent5"/>
                </a:solidFill>
              </a:ln>
              <a:solidFill>
                <a:srgbClr val="ffffff"/>
              </a:solidFill>
              <a:effectLst/>
              <a:uFillTx/>
              <a:latin typeface="Arial Black"/>
            </a:endParaRPr>
          </a:p>
        </p:txBody>
      </p:sp>
      <p:sp>
        <p:nvSpPr>
          <p:cNvPr id="287" name="PlaceHolder 3"/>
          <p:cNvSpPr>
            <a:spLocks noGrp="1"/>
          </p:cNvSpPr>
          <p:nvPr>
            <p:ph/>
          </p:nvPr>
        </p:nvSpPr>
        <p:spPr>
          <a:xfrm>
            <a:off x="283320" y="641880"/>
            <a:ext cx="5938920" cy="537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20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3 Typer i skal kende:</a:t>
            </a:r>
            <a:endParaRPr b="0" lang="en-DK" sz="20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lvl="1" marL="685800" indent="-228600" defTabSz="9144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Font typeface="Wingdings" charset="2"/>
              <a:buChar char=""/>
            </a:pPr>
            <a:r>
              <a:rPr b="0" lang="en-US" sz="18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Osophaguscancer</a:t>
            </a:r>
            <a:endParaRPr b="0" lang="en-DK" sz="18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lvl="1" marL="685800" indent="-228600" defTabSz="9144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Font typeface="Wingdings" charset="2"/>
              <a:buChar char=""/>
            </a:pPr>
            <a:r>
              <a:rPr b="0" lang="en-US" sz="18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Ventrikelcancer</a:t>
            </a:r>
            <a:endParaRPr b="0" lang="en-DK" sz="18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lvl="1" marL="685800" indent="-228600" defTabSz="9144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Font typeface="Wingdings" charset="2"/>
              <a:buChar char=""/>
            </a:pPr>
            <a:r>
              <a:rPr b="0" lang="en-US" sz="18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Coloncancer</a:t>
            </a:r>
            <a:endParaRPr b="0" lang="en-DK" sz="18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</p:txBody>
      </p:sp>
      <p:pic>
        <p:nvPicPr>
          <p:cNvPr id="288" name="Picture 3" descr=""/>
          <p:cNvPicPr/>
          <p:nvPr/>
        </p:nvPicPr>
        <p:blipFill>
          <a:blip r:embed="rId1"/>
          <a:stretch/>
        </p:blipFill>
        <p:spPr>
          <a:xfrm>
            <a:off x="4019040" y="538560"/>
            <a:ext cx="7835400" cy="590652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en-US" sz="4000" strike="noStrike" u="none">
                <a:ln>
                  <a:solidFill>
                    <a:schemeClr val="accent5"/>
                  </a:solidFill>
                </a:ln>
                <a:solidFill>
                  <a:srgbClr val="ffffff"/>
                </a:solidFill>
                <a:effectLst/>
                <a:uFillTx/>
                <a:latin typeface="Arial Black"/>
              </a:rPr>
              <a:t>O</a:t>
            </a:r>
            <a:r>
              <a:rPr b="0" lang="da-DK" sz="4000" strike="noStrike" u="none">
                <a:ln>
                  <a:solidFill>
                    <a:schemeClr val="accent5"/>
                  </a:solidFill>
                </a:ln>
                <a:solidFill>
                  <a:srgbClr val="ffffff"/>
                </a:solidFill>
                <a:effectLst/>
                <a:uFillTx/>
                <a:latin typeface="Arial Black"/>
              </a:rPr>
              <a:t>sophaguscancer </a:t>
            </a:r>
            <a:endParaRPr b="0" lang="en-DK" sz="40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290" name="PlaceHolder 2"/>
          <p:cNvSpPr>
            <a:spLocks noGrp="1"/>
          </p:cNvSpPr>
          <p:nvPr>
            <p:ph/>
          </p:nvPr>
        </p:nvSpPr>
        <p:spPr>
          <a:xfrm>
            <a:off x="838080" y="1745640"/>
            <a:ext cx="10515240" cy="4734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25000" lnSpcReduction="19999"/>
          </a:bodyPr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1" lang="da-DK" sz="56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Hvem får det? </a:t>
            </a:r>
            <a:endParaRPr b="0" lang="en-DK" sz="56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lvl="1" marL="685800" indent="-228600" defTabSz="9144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48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Oftest +60-årige </a:t>
            </a:r>
            <a:endParaRPr b="0" lang="en-DK" sz="48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lvl="1" marL="685800" indent="-228600" defTabSz="9144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48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75% er mænd</a:t>
            </a:r>
            <a:endParaRPr b="0" lang="en-DK" sz="48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1" lang="da-DK" sz="56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Disponerende faktorer</a:t>
            </a:r>
            <a:endParaRPr b="0" lang="en-DK" sz="56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lvl="1" marL="685800" indent="-228600" defTabSz="914400">
              <a:lnSpc>
                <a:spcPct val="120000"/>
              </a:lnSpc>
              <a:spcBef>
                <a:spcPts val="499"/>
              </a:spcBef>
              <a:buClr>
                <a:srgbClr val="ff0000"/>
              </a:buClr>
              <a:buFont typeface="Arial"/>
              <a:buChar char="•"/>
            </a:pPr>
            <a:r>
              <a:rPr b="0" lang="da-DK" sz="4800" strike="noStrike" u="none">
                <a:solidFill>
                  <a:srgbClr val="ff0000"/>
                </a:solidFill>
                <a:effectLst/>
                <a:uFillTx/>
                <a:latin typeface="Latin Modern Roman Demi"/>
              </a:rPr>
              <a:t>Rygning</a:t>
            </a:r>
            <a:endParaRPr b="0" lang="en-DK" sz="48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lvl="1" marL="685800" indent="-228600" defTabSz="914400">
              <a:lnSpc>
                <a:spcPct val="120000"/>
              </a:lnSpc>
              <a:spcBef>
                <a:spcPts val="499"/>
              </a:spcBef>
              <a:buClr>
                <a:srgbClr val="ff0000"/>
              </a:buClr>
              <a:buFont typeface="Arial"/>
              <a:buChar char="•"/>
            </a:pPr>
            <a:r>
              <a:rPr b="0" lang="da-DK" sz="4800" strike="noStrike" u="none">
                <a:solidFill>
                  <a:srgbClr val="ff0000"/>
                </a:solidFill>
                <a:effectLst/>
                <a:uFillTx/>
                <a:latin typeface="Latin Modern Roman Demi"/>
              </a:rPr>
              <a:t>Alkohol </a:t>
            </a:r>
            <a:endParaRPr b="0" lang="en-DK" sz="48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lvl="1" marL="685800" indent="-228600" defTabSz="914400">
              <a:lnSpc>
                <a:spcPct val="120000"/>
              </a:lnSpc>
              <a:spcBef>
                <a:spcPts val="499"/>
              </a:spcBef>
              <a:buClr>
                <a:srgbClr val="ff0000"/>
              </a:buClr>
              <a:buFont typeface="Arial"/>
              <a:buChar char="•"/>
            </a:pPr>
            <a:r>
              <a:rPr b="0" lang="da-DK" sz="4800" strike="noStrike" u="none">
                <a:solidFill>
                  <a:srgbClr val="ff0000"/>
                </a:solidFill>
                <a:effectLst/>
                <a:uFillTx/>
                <a:latin typeface="Latin Modern Roman Demi"/>
              </a:rPr>
              <a:t>Refluks med Barrets metaplasi </a:t>
            </a:r>
            <a:endParaRPr b="0" lang="en-DK" sz="48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1" lang="da-DK" sz="56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Symptomer</a:t>
            </a:r>
            <a:r>
              <a:rPr b="0" lang="da-DK" sz="56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 </a:t>
            </a:r>
            <a:endParaRPr b="0" lang="en-DK" sz="56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lvl="1" marL="685800" indent="-228600" defTabSz="914400">
              <a:lnSpc>
                <a:spcPct val="120000"/>
              </a:lnSpc>
              <a:spcBef>
                <a:spcPts val="499"/>
              </a:spcBef>
              <a:buClr>
                <a:srgbClr val="ff0000"/>
              </a:buClr>
              <a:buFont typeface="Arial"/>
              <a:buChar char="•"/>
            </a:pPr>
            <a:r>
              <a:rPr b="0" lang="da-DK" sz="4800" strike="noStrike" u="none">
                <a:solidFill>
                  <a:srgbClr val="ff0000"/>
                </a:solidFill>
                <a:effectLst/>
                <a:uFillTx/>
                <a:latin typeface="Latin Modern Roman Demi"/>
              </a:rPr>
              <a:t>Dysfagi</a:t>
            </a:r>
            <a:r>
              <a:rPr b="0" lang="da-DK" sz="48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 - starter i det små, men kan ende med fuldstændigt synkestop</a:t>
            </a:r>
            <a:endParaRPr b="0" lang="en-DK" sz="48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lvl="1" marL="685800" indent="-228600" defTabSz="914400">
              <a:lnSpc>
                <a:spcPct val="120000"/>
              </a:lnSpc>
              <a:spcBef>
                <a:spcPts val="499"/>
              </a:spcBef>
              <a:buClr>
                <a:srgbClr val="ff0000"/>
              </a:buClr>
              <a:buFont typeface="Arial"/>
              <a:buChar char="•"/>
            </a:pPr>
            <a:r>
              <a:rPr b="0" lang="da-DK" sz="4800" strike="noStrike" u="none">
                <a:solidFill>
                  <a:srgbClr val="ff0000"/>
                </a:solidFill>
                <a:effectLst/>
                <a:uFillTx/>
                <a:latin typeface="Latin Modern Roman Demi"/>
              </a:rPr>
              <a:t>Klumpfornemmelse</a:t>
            </a:r>
            <a:endParaRPr b="0" lang="en-DK" sz="48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lvl="1" marL="685800" indent="-228600" defTabSz="9144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48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Hoste </a:t>
            </a:r>
            <a:endParaRPr b="0" lang="en-DK" sz="48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1" lang="da-DK" sz="56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Diagnose</a:t>
            </a:r>
            <a:endParaRPr b="0" lang="en-DK" sz="56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lvl="1" marL="685800" indent="-228600" defTabSz="9144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1" lang="da-DK" sz="48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G</a:t>
            </a:r>
            <a:r>
              <a:rPr b="0" lang="da-DK" sz="48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astroskopi med biopsi</a:t>
            </a:r>
            <a:endParaRPr b="0" lang="en-DK" sz="48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lvl="1" marL="685800" indent="-228600" defTabSz="9144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48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Supplerende billeddiagnostik for at få afklaret udbredelse (TNM)</a:t>
            </a:r>
            <a:endParaRPr b="0" lang="en-DK" sz="48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1" lang="da-DK" sz="56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Behandling</a:t>
            </a:r>
            <a:endParaRPr b="0" lang="en-DK" sz="56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lvl="1" marL="685800" indent="-228600" defTabSz="9144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48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Afhænger af almentilstand og tumors udbredelse</a:t>
            </a:r>
            <a:endParaRPr b="0" lang="en-DK" sz="48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lvl="1" marL="685800" indent="-228600" defTabSz="9144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48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Operation, kemoterapi, stråleterapi eller en kombination af disse</a:t>
            </a:r>
            <a:endParaRPr b="0" lang="en-DK" sz="48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</a:pPr>
            <a:endParaRPr b="0" lang="en-DK" sz="24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</p:txBody>
      </p:sp>
      <p:pic>
        <p:nvPicPr>
          <p:cNvPr id="291" name="Billede 3" descr=""/>
          <p:cNvPicPr/>
          <p:nvPr/>
        </p:nvPicPr>
        <p:blipFill>
          <a:blip r:embed="rId1"/>
          <a:stretch/>
        </p:blipFill>
        <p:spPr>
          <a:xfrm>
            <a:off x="7396920" y="72360"/>
            <a:ext cx="4676040" cy="37476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92" name="Billede 4" descr=""/>
          <p:cNvPicPr/>
          <p:nvPr/>
        </p:nvPicPr>
        <p:blipFill>
          <a:blip r:embed="rId2"/>
          <a:stretch/>
        </p:blipFill>
        <p:spPr>
          <a:xfrm>
            <a:off x="7396920" y="3429000"/>
            <a:ext cx="6496200" cy="339156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637" dur="indefinite" restart="never" nodeType="tmRoot">
          <p:childTnLst>
            <p:seq>
              <p:cTn id="638" dur="indefinite" nodeType="mainSeq">
                <p:childTnLst>
                  <p:par>
                    <p:cTn id="639" fill="hold">
                      <p:stCondLst>
                        <p:cond delay="indefinite"/>
                      </p:stCondLst>
                      <p:childTnLst>
                        <p:par>
                          <p:cTn id="640" fill="hold">
                            <p:stCondLst>
                              <p:cond delay="0"/>
                            </p:stCondLst>
                            <p:childTnLst>
                              <p:par>
                                <p:cTn id="64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9" fill="hold">
                      <p:stCondLst>
                        <p:cond delay="indefinite"/>
                      </p:stCondLst>
                      <p:childTnLst>
                        <p:par>
                          <p:cTn id="650" fill="hold">
                            <p:stCondLst>
                              <p:cond delay="0"/>
                            </p:stCondLst>
                            <p:childTnLst>
                              <p:par>
                                <p:cTn id="65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9" fill="hold">
                      <p:stCondLst>
                        <p:cond delay="indefinite"/>
                      </p:stCondLst>
                      <p:childTnLst>
                        <p:par>
                          <p:cTn id="660" fill="hold">
                            <p:stCondLst>
                              <p:cond delay="0"/>
                            </p:stCondLst>
                            <p:childTnLst>
                              <p:par>
                                <p:cTn id="66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7" fill="hold">
                      <p:stCondLst>
                        <p:cond delay="indefinite"/>
                      </p:stCondLst>
                      <p:childTnLst>
                        <p:par>
                          <p:cTn id="668" fill="hold">
                            <p:stCondLst>
                              <p:cond delay="0"/>
                            </p:stCondLst>
                            <p:childTnLst>
                              <p:par>
                                <p:cTn id="66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PlaceHolder 1"/>
          <p:cNvSpPr>
            <a:spLocks noGrp="1"/>
          </p:cNvSpPr>
          <p:nvPr>
            <p:ph type="title"/>
          </p:nvPr>
        </p:nvSpPr>
        <p:spPr>
          <a:xfrm>
            <a:off x="838080" y="33336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da-DK" sz="4000" strike="noStrike" u="none">
                <a:ln>
                  <a:solidFill>
                    <a:schemeClr val="accent5"/>
                  </a:solidFill>
                </a:ln>
                <a:solidFill>
                  <a:srgbClr val="ffffff"/>
                </a:solidFill>
                <a:effectLst/>
                <a:uFillTx/>
                <a:latin typeface="Arial Black"/>
              </a:rPr>
              <a:t>Ventrikel cancer</a:t>
            </a:r>
            <a:endParaRPr b="0" lang="en-DK" sz="40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294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698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62500" lnSpcReduction="19999"/>
          </a:bodyPr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33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Ca. 500 tilfælde om året</a:t>
            </a:r>
            <a:endParaRPr b="0" lang="en-DK" sz="33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lvl="1" marL="685800" indent="-228600" defTabSz="9144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29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Hyppigst mænd </a:t>
            </a:r>
            <a:endParaRPr b="0" lang="en-DK" sz="29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lvl="1" marL="685800" indent="-228600" defTabSz="9144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29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Prævalens stiger med alderen for begge køn</a:t>
            </a:r>
            <a:endParaRPr b="0" lang="en-DK" sz="29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lvl="1" marL="685800" indent="-228600" defTabSz="9144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29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Hovedparten har avanceret sygdom på diagnosetidspunktet</a:t>
            </a:r>
            <a:endParaRPr b="0" lang="en-DK" sz="29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1" lang="da-DK" sz="33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Risikofaktorer</a:t>
            </a:r>
            <a:endParaRPr b="0" lang="en-DK" sz="33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lvl="1" marL="685800" indent="-228600" defTabSz="9144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29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Genetik </a:t>
            </a:r>
            <a:endParaRPr b="0" lang="en-DK" sz="29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lvl="1" marL="685800" indent="-228600" defTabSz="914400">
              <a:lnSpc>
                <a:spcPct val="120000"/>
              </a:lnSpc>
              <a:spcBef>
                <a:spcPts val="499"/>
              </a:spcBef>
              <a:buClr>
                <a:srgbClr val="ff0000"/>
              </a:buClr>
              <a:buFont typeface="Arial"/>
              <a:buChar char="•"/>
            </a:pPr>
            <a:r>
              <a:rPr b="0" lang="da-DK" sz="2900" strike="noStrike" u="none">
                <a:solidFill>
                  <a:srgbClr val="ff0000"/>
                </a:solidFill>
                <a:effectLst/>
                <a:uFillTx/>
                <a:latin typeface="Latin Modern Roman Demi"/>
              </a:rPr>
              <a:t>Rygning</a:t>
            </a:r>
            <a:endParaRPr b="0" lang="en-DK" sz="29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lvl="1" marL="685800" indent="-228600" defTabSz="9144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29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Infektion med </a:t>
            </a:r>
            <a:r>
              <a:rPr b="0" i="1" lang="da-DK" sz="29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helicobacter pylori </a:t>
            </a:r>
            <a:endParaRPr b="0" lang="en-DK" sz="29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lvl="1" marL="685800" indent="-228600" defTabSz="9144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29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Gastritis</a:t>
            </a:r>
            <a:endParaRPr b="0" lang="en-DK" sz="29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1" lang="da-DK" sz="33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Symptomer</a:t>
            </a:r>
            <a:r>
              <a:rPr b="0" lang="da-DK" sz="33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 </a:t>
            </a:r>
            <a:endParaRPr b="0" lang="en-DK" sz="33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lvl="1" marL="685800" indent="-228600" defTabSz="9144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29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Uspecifikke i starten </a:t>
            </a:r>
            <a:r>
              <a:rPr b="0" lang="da-DK" sz="2900" strike="noStrike" u="none">
                <a:solidFill>
                  <a:srgbClr val="ff0000"/>
                </a:solidFill>
                <a:effectLst/>
                <a:uFillTx/>
                <a:latin typeface="Latin Modern Roman Demi"/>
              </a:rPr>
              <a:t>(B-symptomer) </a:t>
            </a:r>
            <a:endParaRPr b="0" lang="en-DK" sz="29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lvl="1" marL="685800" indent="-228600" defTabSz="9144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29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Anæmi</a:t>
            </a:r>
            <a:endParaRPr b="0" lang="en-DK" sz="29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lvl="1" marL="685800" indent="-228600" defTabSz="914400">
              <a:lnSpc>
                <a:spcPct val="120000"/>
              </a:lnSpc>
              <a:spcBef>
                <a:spcPts val="499"/>
              </a:spcBef>
              <a:buClr>
                <a:srgbClr val="ff0000"/>
              </a:buClr>
              <a:buFont typeface="Arial"/>
              <a:buChar char="•"/>
            </a:pPr>
            <a:r>
              <a:rPr b="0" lang="da-DK" sz="2900" strike="noStrike" u="none">
                <a:solidFill>
                  <a:srgbClr val="ff0000"/>
                </a:solidFill>
                <a:effectLst/>
                <a:uFillTx/>
                <a:latin typeface="Latin Modern Roman Demi"/>
              </a:rPr>
              <a:t>Smerter</a:t>
            </a:r>
            <a:endParaRPr b="0" lang="en-DK" sz="29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lvl="1" marL="685800" indent="-228600" defTabSz="914400">
              <a:lnSpc>
                <a:spcPct val="120000"/>
              </a:lnSpc>
              <a:spcBef>
                <a:spcPts val="499"/>
              </a:spcBef>
              <a:buClr>
                <a:srgbClr val="ff0000"/>
              </a:buClr>
              <a:buFont typeface="Arial"/>
              <a:buChar char="•"/>
            </a:pPr>
            <a:r>
              <a:rPr b="0" lang="da-DK" sz="2900" strike="noStrike" u="none">
                <a:solidFill>
                  <a:srgbClr val="ff0000"/>
                </a:solidFill>
                <a:effectLst/>
                <a:uFillTx/>
                <a:latin typeface="Latin Modern Roman Demi"/>
              </a:rPr>
              <a:t>Dysfagi (spiseproblemer) </a:t>
            </a:r>
            <a:endParaRPr b="0" lang="en-DK" sz="29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</a:pPr>
            <a:endParaRPr b="0" lang="en-DK" sz="24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</p:txBody>
      </p:sp>
      <p:pic>
        <p:nvPicPr>
          <p:cNvPr id="295" name="Billede 4" descr=""/>
          <p:cNvPicPr/>
          <p:nvPr/>
        </p:nvPicPr>
        <p:blipFill>
          <a:blip r:embed="rId1"/>
          <a:srcRect l="18893" t="7472" r="18565" b="2151"/>
          <a:stretch/>
        </p:blipFill>
        <p:spPr>
          <a:xfrm>
            <a:off x="6784560" y="1201320"/>
            <a:ext cx="5332680" cy="514440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675" dur="indefinite" restart="never" nodeType="tmRoot">
          <p:childTnLst>
            <p:seq>
              <p:cTn id="676" dur="indefinite" nodeType="mainSeq">
                <p:childTnLst>
                  <p:par>
                    <p:cTn id="677" fill="hold">
                      <p:stCondLst>
                        <p:cond delay="indefinite"/>
                      </p:stCondLst>
                      <p:childTnLst>
                        <p:par>
                          <p:cTn id="678" fill="hold">
                            <p:stCondLst>
                              <p:cond delay="0"/>
                            </p:stCondLst>
                            <p:childTnLst>
                              <p:par>
                                <p:cTn id="67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9" fill="hold">
                      <p:stCondLst>
                        <p:cond delay="indefinite"/>
                      </p:stCondLst>
                      <p:childTnLst>
                        <p:par>
                          <p:cTn id="690" fill="hold">
                            <p:stCondLst>
                              <p:cond delay="0"/>
                            </p:stCondLst>
                            <p:childTnLst>
                              <p:par>
                                <p:cTn id="69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da-DK" sz="4000" strike="noStrike" u="none">
                <a:ln>
                  <a:solidFill>
                    <a:schemeClr val="accent5"/>
                  </a:solidFill>
                </a:ln>
                <a:solidFill>
                  <a:srgbClr val="ffffff"/>
                </a:solidFill>
                <a:effectLst/>
                <a:uFillTx/>
                <a:latin typeface="Arial Black"/>
              </a:rPr>
              <a:t>Ventrikel cancer </a:t>
            </a:r>
            <a:endParaRPr b="0" lang="en-DK" sz="40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297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667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47500" lnSpcReduction="19999"/>
          </a:bodyPr>
          <a:p>
            <a:pPr marL="228600" indent="-228600" defTabSz="914400">
              <a:lnSpc>
                <a:spcPct val="15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1" lang="da-DK" sz="34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Diagnose</a:t>
            </a:r>
            <a:r>
              <a:rPr b="0" lang="da-DK" sz="34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 </a:t>
            </a:r>
            <a:endParaRPr b="0" lang="en-DK" sz="34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lvl="1" marL="685800" indent="-228600" defTabSz="914400">
              <a:lnSpc>
                <a:spcPct val="15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29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Gastroskopi, som giver mulighed for biopsi</a:t>
            </a:r>
            <a:endParaRPr b="0" lang="en-DK" sz="29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lvl="1" marL="685800" indent="-228600" defTabSz="914400">
              <a:lnSpc>
                <a:spcPct val="15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29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Supplerende billeddiagnostik mhp. TNM </a:t>
            </a:r>
            <a:endParaRPr b="0" lang="en-DK" sz="29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marL="228600" indent="-228600" defTabSz="914400">
              <a:lnSpc>
                <a:spcPct val="15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1" lang="da-DK" sz="34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Behandling </a:t>
            </a:r>
            <a:endParaRPr b="0" lang="en-DK" sz="34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lvl="1" marL="685800" indent="-228600" defTabSz="914400">
              <a:lnSpc>
                <a:spcPct val="15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29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Afhænger af udbredelsen</a:t>
            </a:r>
            <a:endParaRPr b="0" lang="en-DK" sz="29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lvl="1" marL="685800" indent="-228600" defTabSz="914400">
              <a:lnSpc>
                <a:spcPct val="150000"/>
              </a:lnSpc>
              <a:spcBef>
                <a:spcPts val="499"/>
              </a:spcBef>
              <a:buClr>
                <a:srgbClr val="ff0000"/>
              </a:buClr>
              <a:buFont typeface="Arial"/>
              <a:buChar char="•"/>
            </a:pPr>
            <a:r>
              <a:rPr b="0" lang="da-DK" sz="2900" strike="noStrike" u="sng">
                <a:solidFill>
                  <a:srgbClr val="ff0000"/>
                </a:solidFill>
                <a:effectLst/>
                <a:uFillTx/>
                <a:latin typeface="Latin Modern Roman Demi"/>
              </a:rPr>
              <a:t>Operation </a:t>
            </a:r>
            <a:endParaRPr b="0" lang="en-DK" sz="29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lvl="2" marL="1143000" indent="-228600" defTabSz="914400">
              <a:lnSpc>
                <a:spcPct val="15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25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Fjernelse af ventriklen eller en del af den</a:t>
            </a:r>
            <a:endParaRPr b="0" lang="en-DK" sz="25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lvl="2" marL="1143000" indent="-228600" defTabSz="914400">
              <a:lnSpc>
                <a:spcPct val="15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25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Suppleres med kemoterapi hvis muligt </a:t>
            </a:r>
            <a:endParaRPr b="0" lang="en-DK" sz="25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lvl="1" marL="685800" indent="-228600" defTabSz="914400">
              <a:lnSpc>
                <a:spcPct val="15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29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Over halvdelen har udbredt sygdom på diagnosetidspunktet eller er i så dårlig almentilstand, at de ikke kan opereres </a:t>
            </a:r>
            <a:endParaRPr b="0" lang="en-DK" sz="29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lvl="2" marL="1143000" indent="-228600" defTabSz="914400">
              <a:lnSpc>
                <a:spcPct val="15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25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Disse tilbydes aflastende og pallierende behandling</a:t>
            </a:r>
            <a:endParaRPr b="0" lang="en-DK" sz="25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marL="228600" indent="-228600" defTabSz="914400">
              <a:lnSpc>
                <a:spcPct val="15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1" lang="da-DK" sz="34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Prognose</a:t>
            </a:r>
            <a:endParaRPr b="0" lang="en-DK" sz="34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lvl="1" marL="685800" indent="-228600" defTabSz="914400">
              <a:lnSpc>
                <a:spcPct val="15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29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5-års overlevelse ca. 40% ved operation </a:t>
            </a:r>
            <a:endParaRPr b="0" lang="en-DK" sz="29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lvl="1" marL="685800" indent="-228600" defTabSz="914400">
              <a:lnSpc>
                <a:spcPct val="15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29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Uden behandling er overlevelsen ca. 6 mdr.</a:t>
            </a:r>
            <a:endParaRPr b="0" lang="en-DK" sz="29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</a:pPr>
            <a:endParaRPr b="0" lang="en-DK" sz="24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</p:txBody>
      </p:sp>
      <p:pic>
        <p:nvPicPr>
          <p:cNvPr id="298" name="Billede 4" descr=""/>
          <p:cNvPicPr/>
          <p:nvPr/>
        </p:nvPicPr>
        <p:blipFill>
          <a:blip r:embed="rId1"/>
          <a:srcRect l="3787" t="0" r="3190" b="1300"/>
          <a:stretch/>
        </p:blipFill>
        <p:spPr>
          <a:xfrm>
            <a:off x="6877800" y="655920"/>
            <a:ext cx="4475520" cy="374184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701" dur="indefinite" restart="never" nodeType="tmRoot">
          <p:childTnLst>
            <p:seq>
              <p:cTn id="702" dur="indefinite" nodeType="mainSeq">
                <p:childTnLst>
                  <p:par>
                    <p:cTn id="703" fill="hold">
                      <p:stCondLst>
                        <p:cond delay="indefinite"/>
                      </p:stCondLst>
                      <p:childTnLst>
                        <p:par>
                          <p:cTn id="704" fill="hold">
                            <p:stCondLst>
                              <p:cond delay="0"/>
                            </p:stCondLst>
                            <p:childTnLst>
                              <p:par>
                                <p:cTn id="70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5" fill="hold">
                      <p:stCondLst>
                        <p:cond delay="indefinite"/>
                      </p:stCondLst>
                      <p:childTnLst>
                        <p:par>
                          <p:cTn id="716" fill="hold">
                            <p:stCondLst>
                              <p:cond delay="0"/>
                            </p:stCondLst>
                            <p:childTnLst>
                              <p:par>
                                <p:cTn id="71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1" fill="hold">
                      <p:stCondLst>
                        <p:cond delay="indefinite"/>
                      </p:stCondLst>
                      <p:childTnLst>
                        <p:par>
                          <p:cTn id="722" fill="hold">
                            <p:stCondLst>
                              <p:cond delay="0"/>
                            </p:stCondLst>
                            <p:childTnLst>
                              <p:par>
                                <p:cTn id="72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da-DK" sz="4000" strike="noStrike" u="none">
                <a:ln>
                  <a:solidFill>
                    <a:schemeClr val="accent5"/>
                  </a:solidFill>
                </a:ln>
                <a:solidFill>
                  <a:srgbClr val="ffffff"/>
                </a:solidFill>
                <a:effectLst/>
                <a:uFillTx/>
                <a:latin typeface="Arial Black"/>
              </a:rPr>
              <a:t>Colorectal cancer</a:t>
            </a:r>
            <a:endParaRPr b="0" lang="en-DK" sz="40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300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574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85000" lnSpcReduction="9999"/>
          </a:bodyPr>
          <a:p>
            <a:pPr marL="228600" indent="-228600" defTabSz="914400">
              <a:lnSpc>
                <a:spcPct val="150000"/>
              </a:lnSpc>
              <a:spcBef>
                <a:spcPts val="1001"/>
              </a:spcBef>
              <a:buClr>
                <a:srgbClr val="ff0000"/>
              </a:buClr>
              <a:buFont typeface="Arial"/>
              <a:buChar char="•"/>
            </a:pPr>
            <a:r>
              <a:rPr b="0" lang="da-DK" sz="2400" strike="noStrike" u="none">
                <a:solidFill>
                  <a:srgbClr val="ff0000"/>
                </a:solidFill>
                <a:effectLst/>
                <a:uFillTx/>
                <a:latin typeface="Latin Modern Roman Demi"/>
              </a:rPr>
              <a:t>3. hyppigste cancerform </a:t>
            </a:r>
            <a:endParaRPr b="0" lang="en-DK" sz="24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marL="228600" indent="-228600" defTabSz="914400">
              <a:lnSpc>
                <a:spcPct val="15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24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4.000 tilfælde om året </a:t>
            </a:r>
            <a:endParaRPr b="0" lang="en-DK" sz="24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lvl="1" marL="685800" indent="-228600" defTabSz="914400">
              <a:lnSpc>
                <a:spcPct val="15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20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De fleste hos 70+ årige</a:t>
            </a:r>
            <a:endParaRPr b="0" lang="en-DK" sz="20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lvl="1" marL="685800" indent="-228600" defTabSz="914400">
              <a:lnSpc>
                <a:spcPct val="15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20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Meget sjældent før 40-årsalderen </a:t>
            </a:r>
            <a:endParaRPr b="0" lang="en-DK" sz="20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marL="228600" indent="-228600" defTabSz="914400">
              <a:lnSpc>
                <a:spcPct val="15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24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Arvelige forhold spiller en rolle hos op til 35%</a:t>
            </a:r>
            <a:endParaRPr b="0" lang="en-DK" sz="24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marL="228600" indent="-228600" defTabSz="914400">
              <a:lnSpc>
                <a:spcPct val="15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24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Udviklingen af en cancer tager formentlig ca. 10-15 år </a:t>
            </a:r>
            <a:endParaRPr b="0" lang="en-DK" sz="24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marL="228600" indent="-228600" defTabSz="914400">
              <a:lnSpc>
                <a:spcPct val="150000"/>
              </a:lnSpc>
              <a:spcBef>
                <a:spcPts val="1001"/>
              </a:spcBef>
              <a:buClr>
                <a:srgbClr val="ff0000"/>
              </a:buClr>
              <a:buFont typeface="Arial"/>
              <a:buChar char="•"/>
            </a:pPr>
            <a:r>
              <a:rPr b="1" lang="da-DK" sz="2400" strike="noStrike" u="none">
                <a:solidFill>
                  <a:srgbClr val="ff0000"/>
                </a:solidFill>
                <a:effectLst/>
                <a:uFillTx/>
                <a:latin typeface="Latin Modern Roman Demi"/>
              </a:rPr>
              <a:t>Screeningsprogram for alle 50-74 årige</a:t>
            </a:r>
            <a:endParaRPr b="0" lang="en-DK" sz="24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lvl="1" marL="685800" indent="-228600" defTabSz="914400">
              <a:lnSpc>
                <a:spcPct val="15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20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Sender afføringsprøve (tester for okkult blod i afføring)</a:t>
            </a:r>
            <a:endParaRPr b="0" lang="en-DK" sz="20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lvl="1" marL="685800" indent="-228600" defTabSz="914400">
              <a:lnSpc>
                <a:spcPct val="15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20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Ved positiv prøve coloskoperes patienten</a:t>
            </a:r>
            <a:endParaRPr b="0" lang="en-DK" sz="20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</p:txBody>
      </p:sp>
      <p:pic>
        <p:nvPicPr>
          <p:cNvPr id="301" name="Picture 2" descr="koloskopi - Kikkertundersøgelse af ende- og tyktarm"/>
          <p:cNvPicPr/>
          <p:nvPr/>
        </p:nvPicPr>
        <p:blipFill>
          <a:blip r:embed="rId1"/>
          <a:stretch/>
        </p:blipFill>
        <p:spPr>
          <a:xfrm>
            <a:off x="6694920" y="457200"/>
            <a:ext cx="5042880" cy="306360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729" dur="indefinite" restart="never" nodeType="tmRoot">
          <p:childTnLst>
            <p:seq>
              <p:cTn id="730" dur="indefinite" nodeType="mainSeq">
                <p:childTnLst>
                  <p:par>
                    <p:cTn id="731" fill="hold">
                      <p:stCondLst>
                        <p:cond delay="indefinite"/>
                      </p:stCondLst>
                      <p:childTnLst>
                        <p:par>
                          <p:cTn id="732" fill="hold">
                            <p:stCondLst>
                              <p:cond delay="0"/>
                            </p:stCondLst>
                            <p:childTnLst>
                              <p:par>
                                <p:cTn id="73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9" fill="hold">
                      <p:stCondLst>
                        <p:cond delay="indefinite"/>
                      </p:stCondLst>
                      <p:childTnLst>
                        <p:par>
                          <p:cTn id="740" fill="hold">
                            <p:stCondLst>
                              <p:cond delay="0"/>
                            </p:stCondLst>
                            <p:childTnLst>
                              <p:par>
                                <p:cTn id="74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3" fill="hold">
                      <p:stCondLst>
                        <p:cond delay="indefinite"/>
                      </p:stCondLst>
                      <p:childTnLst>
                        <p:par>
                          <p:cTn id="744" fill="hold">
                            <p:stCondLst>
                              <p:cond delay="0"/>
                            </p:stCondLst>
                            <p:childTnLst>
                              <p:par>
                                <p:cTn id="74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7" fill="hold">
                      <p:stCondLst>
                        <p:cond delay="indefinite"/>
                      </p:stCondLst>
                      <p:childTnLst>
                        <p:par>
                          <p:cTn id="748" fill="hold">
                            <p:stCondLst>
                              <p:cond delay="0"/>
                            </p:stCondLst>
                            <p:childTnLst>
                              <p:par>
                                <p:cTn id="74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5" fill="hold">
                      <p:stCondLst>
                        <p:cond delay="indefinite"/>
                      </p:stCondLst>
                      <p:childTnLst>
                        <p:par>
                          <p:cTn id="756" fill="hold">
                            <p:stCondLst>
                              <p:cond delay="0"/>
                            </p:stCondLst>
                            <p:childTnLst>
                              <p:par>
                                <p:cTn id="75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da-DK" sz="4000" strike="noStrike" u="none">
                <a:ln>
                  <a:solidFill>
                    <a:schemeClr val="accent5"/>
                  </a:solidFill>
                </a:ln>
                <a:solidFill>
                  <a:srgbClr val="ffffff"/>
                </a:solidFill>
                <a:effectLst/>
                <a:uFillTx/>
                <a:latin typeface="Arial Black"/>
              </a:rPr>
              <a:t>Colorectal cancer</a:t>
            </a:r>
            <a:endParaRPr b="0" lang="en-DK" sz="40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303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667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47500" lnSpcReduction="19999"/>
          </a:bodyPr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1" lang="da-DK" sz="38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Symptomer</a:t>
            </a:r>
            <a:r>
              <a:rPr b="0" lang="da-DK" sz="38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 </a:t>
            </a:r>
            <a:endParaRPr b="0" lang="en-DK" sz="38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lvl="1" marL="685800" indent="-228600" defTabSz="914400">
              <a:lnSpc>
                <a:spcPct val="120000"/>
              </a:lnSpc>
              <a:spcBef>
                <a:spcPts val="499"/>
              </a:spcBef>
              <a:buClr>
                <a:srgbClr val="ff0000"/>
              </a:buClr>
              <a:buFont typeface="Arial"/>
              <a:buChar char="•"/>
            </a:pPr>
            <a:r>
              <a:rPr b="0" lang="da-DK" sz="3400" strike="noStrike" u="none">
                <a:solidFill>
                  <a:srgbClr val="ff0000"/>
                </a:solidFill>
                <a:effectLst/>
                <a:uFillTx/>
                <a:latin typeface="Latin Modern Roman Demi"/>
              </a:rPr>
              <a:t>Ændret afføringsmønster</a:t>
            </a:r>
            <a:endParaRPr b="0" lang="en-DK" sz="34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lvl="1" marL="685800" indent="-228600" defTabSz="9144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34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Blod i afføringen</a:t>
            </a:r>
            <a:endParaRPr b="0" lang="en-DK" sz="34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lvl="1" marL="685800" indent="-228600" defTabSz="9144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34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Mavesmerter </a:t>
            </a:r>
            <a:endParaRPr b="0" lang="en-DK" sz="34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lvl="1" marL="685800" indent="-228600" defTabSz="9144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34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Vægttab</a:t>
            </a:r>
            <a:endParaRPr b="0" lang="en-DK" sz="34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lvl="1" marL="685800" indent="-228600" defTabSz="9144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34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Ileus hos ældre + B-symptomer! </a:t>
            </a:r>
            <a:endParaRPr b="0" lang="en-DK" sz="34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1" lang="da-DK" sz="38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Diagnose</a:t>
            </a:r>
            <a:endParaRPr b="0" lang="en-DK" sz="38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lvl="1" marL="685800" indent="-228600" defTabSz="9144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34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Koloskopi, hvor der kan tages biopsi</a:t>
            </a:r>
            <a:endParaRPr b="0" lang="en-DK" sz="34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lvl="1" marL="685800" indent="-228600" defTabSz="9144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34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CT-skanning mhp. TNM </a:t>
            </a:r>
            <a:endParaRPr b="0" lang="en-DK" sz="34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1" lang="da-DK" sz="38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Behandling</a:t>
            </a:r>
            <a:r>
              <a:rPr b="0" lang="da-DK" sz="38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 </a:t>
            </a:r>
            <a:endParaRPr b="0" lang="en-DK" sz="38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lvl="1" marL="685800" indent="-228600" defTabSz="9144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34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Afhænger af TNM </a:t>
            </a:r>
            <a:endParaRPr b="0" lang="en-DK" sz="34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lvl="1" marL="685800" indent="-228600" defTabSz="914400">
              <a:lnSpc>
                <a:spcPct val="120000"/>
              </a:lnSpc>
              <a:spcBef>
                <a:spcPts val="499"/>
              </a:spcBef>
              <a:buClr>
                <a:srgbClr val="ff0000"/>
              </a:buClr>
              <a:buFont typeface="Arial"/>
              <a:buChar char="•"/>
            </a:pPr>
            <a:r>
              <a:rPr b="0" lang="da-DK" sz="3400" strike="noStrike" u="none">
                <a:solidFill>
                  <a:srgbClr val="ff0000"/>
                </a:solidFill>
                <a:effectLst/>
                <a:uFillTx/>
                <a:latin typeface="Latin Modern Roman Demi"/>
              </a:rPr>
              <a:t>Den eneste sikre helbredelse er operation</a:t>
            </a:r>
            <a:r>
              <a:rPr b="0" lang="da-DK" sz="34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, hvor man fjerner afficeret tarmsegment med tilhørende krøs </a:t>
            </a:r>
            <a:endParaRPr b="0" lang="en-DK" sz="34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lvl="2" marL="1143000" indent="-228600" defTabSz="9144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29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Er der indvækst i omkringliggende organer, skal disse også fjernes.</a:t>
            </a:r>
            <a:endParaRPr b="0" lang="en-DK" sz="29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lvl="1" marL="685800" indent="-228600" defTabSz="914400">
              <a:lnSpc>
                <a:spcPct val="120000"/>
              </a:lnSpc>
              <a:spcBef>
                <a:spcPts val="499"/>
              </a:spcBef>
              <a:buClr>
                <a:srgbClr val="ff0000"/>
              </a:buClr>
              <a:buFont typeface="Arial"/>
              <a:buChar char="•"/>
            </a:pPr>
            <a:r>
              <a:rPr b="0" lang="da-DK" sz="3400" strike="noStrike" u="none">
                <a:solidFill>
                  <a:srgbClr val="ff0000"/>
                </a:solidFill>
                <a:effectLst/>
                <a:uFillTx/>
                <a:latin typeface="Latin Modern Roman Demi"/>
              </a:rPr>
              <a:t>Ofte adjuverende kemo </a:t>
            </a:r>
            <a:endParaRPr b="0" lang="en-DK" sz="34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</a:pPr>
            <a:endParaRPr b="0" lang="en-DK" sz="24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</p:txBody>
      </p:sp>
      <p:pic>
        <p:nvPicPr>
          <p:cNvPr id="304" name="Billede 5" descr=""/>
          <p:cNvPicPr/>
          <p:nvPr/>
        </p:nvPicPr>
        <p:blipFill>
          <a:blip r:embed="rId1"/>
          <a:stretch/>
        </p:blipFill>
        <p:spPr>
          <a:xfrm>
            <a:off x="6539040" y="365040"/>
            <a:ext cx="5271840" cy="477288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759" dur="indefinite" restart="never" nodeType="tmRoot">
          <p:childTnLst>
            <p:seq>
              <p:cTn id="760" dur="indefinite" nodeType="mainSeq">
                <p:childTnLst>
                  <p:par>
                    <p:cTn id="761" fill="hold">
                      <p:stCondLst>
                        <p:cond delay="indefinite"/>
                      </p:stCondLst>
                      <p:childTnLst>
                        <p:par>
                          <p:cTn id="762" fill="hold">
                            <p:stCondLst>
                              <p:cond delay="0"/>
                            </p:stCondLst>
                            <p:childTnLst>
                              <p:par>
                                <p:cTn id="76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9" fill="hold">
                      <p:stCondLst>
                        <p:cond delay="indefinite"/>
                      </p:stCondLst>
                      <p:childTnLst>
                        <p:par>
                          <p:cTn id="770" fill="hold">
                            <p:stCondLst>
                              <p:cond delay="0"/>
                            </p:stCondLst>
                            <p:childTnLst>
                              <p:par>
                                <p:cTn id="77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da-DK" sz="4000" strike="noStrike" u="none">
                <a:ln>
                  <a:solidFill>
                    <a:schemeClr val="accent5"/>
                  </a:solidFill>
                </a:ln>
                <a:solidFill>
                  <a:srgbClr val="ffffff"/>
                </a:solidFill>
                <a:effectLst/>
                <a:uFillTx/>
                <a:latin typeface="Arial Black"/>
              </a:rPr>
              <a:t>Colorectal cancer</a:t>
            </a:r>
            <a:endParaRPr b="0" lang="en-DK" sz="40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pic>
        <p:nvPicPr>
          <p:cNvPr id="306" name="Billede 8" descr=""/>
          <p:cNvPicPr/>
          <p:nvPr/>
        </p:nvPicPr>
        <p:blipFill>
          <a:blip r:embed="rId1"/>
          <a:stretch/>
        </p:blipFill>
        <p:spPr>
          <a:xfrm>
            <a:off x="647280" y="1690560"/>
            <a:ext cx="11151720" cy="453852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title"/>
          </p:nvPr>
        </p:nvSpPr>
        <p:spPr>
          <a:xfrm>
            <a:off x="360720" y="178920"/>
            <a:ext cx="5861160" cy="35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en-US" sz="2600" strike="noStrike" u="none">
                <a:ln>
                  <a:solidFill>
                    <a:schemeClr val="accent5"/>
                  </a:solidFill>
                </a:ln>
                <a:solidFill>
                  <a:srgbClr val="ffffff"/>
                </a:solidFill>
                <a:effectLst/>
                <a:uFillTx/>
                <a:latin typeface="Arial Black"/>
              </a:rPr>
              <a:t>Øvre GI</a:t>
            </a:r>
            <a:endParaRPr b="0" lang="en-DK" sz="26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143" name="PlaceHolder 2"/>
          <p:cNvSpPr>
            <a:spLocks noGrp="1"/>
          </p:cNvSpPr>
          <p:nvPr>
            <p:ph type="subTitle"/>
          </p:nvPr>
        </p:nvSpPr>
        <p:spPr>
          <a:xfrm>
            <a:off x="5913000" y="114480"/>
            <a:ext cx="6422040" cy="42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indent="0" algn="ctr">
              <a:buNone/>
            </a:pPr>
            <a:endParaRPr b="0" lang="en-US" sz="2600" strike="noStrike" u="none">
              <a:ln>
                <a:solidFill>
                  <a:schemeClr val="accent5"/>
                </a:solidFill>
              </a:ln>
              <a:solidFill>
                <a:srgbClr val="ffffff"/>
              </a:solidFill>
              <a:effectLst/>
              <a:uFillTx/>
              <a:latin typeface="Arial Black"/>
            </a:endParaRPr>
          </a:p>
        </p:txBody>
      </p:sp>
      <p:sp>
        <p:nvSpPr>
          <p:cNvPr id="144" name="PlaceHolder 3"/>
          <p:cNvSpPr>
            <a:spLocks noGrp="1"/>
          </p:cNvSpPr>
          <p:nvPr>
            <p:ph/>
          </p:nvPr>
        </p:nvSpPr>
        <p:spPr>
          <a:xfrm>
            <a:off x="283320" y="641880"/>
            <a:ext cx="5938920" cy="537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20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3 tilstande i skal kende:</a:t>
            </a:r>
            <a:endParaRPr b="0" lang="en-DK" sz="20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lvl="1" marL="685800" indent="-228600" defTabSz="9144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Font typeface="Wingdings" charset="2"/>
              <a:buChar char=""/>
            </a:pPr>
            <a:r>
              <a:rPr b="0" lang="en-US" sz="18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Dyspepsi</a:t>
            </a:r>
            <a:endParaRPr b="0" lang="en-DK" sz="18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lvl="1" marL="685800" indent="-228600" defTabSz="9144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Font typeface="Wingdings" charset="2"/>
              <a:buChar char=""/>
            </a:pPr>
            <a:r>
              <a:rPr b="0" lang="en-US" sz="18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Gastroeosophageal refluxsyndrom (GERD)</a:t>
            </a:r>
            <a:endParaRPr b="0" lang="en-DK" sz="18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lvl="1" marL="685800" indent="-228600" defTabSz="9144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Font typeface="Wingdings" charset="2"/>
              <a:buChar char=""/>
            </a:pPr>
            <a:r>
              <a:rPr b="0" lang="en-US" sz="18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Ulcus ventriculi et duodeni</a:t>
            </a:r>
            <a:endParaRPr b="0" lang="en-DK" sz="18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</p:txBody>
      </p:sp>
      <p:pic>
        <p:nvPicPr>
          <p:cNvPr id="145" name="Picture 2" descr=""/>
          <p:cNvPicPr/>
          <p:nvPr/>
        </p:nvPicPr>
        <p:blipFill>
          <a:blip r:embed="rId1"/>
          <a:stretch/>
        </p:blipFill>
        <p:spPr>
          <a:xfrm>
            <a:off x="7513200" y="541080"/>
            <a:ext cx="4333680" cy="591228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da-DK" sz="4000" strike="noStrike" u="none">
                <a:ln>
                  <a:solidFill>
                    <a:schemeClr val="accent5"/>
                  </a:solidFill>
                </a:ln>
                <a:solidFill>
                  <a:srgbClr val="ffffff"/>
                </a:solidFill>
                <a:effectLst/>
                <a:uFillTx/>
                <a:latin typeface="Arial Black"/>
              </a:rPr>
              <a:t>Colorectal cancer </a:t>
            </a:r>
            <a:endParaRPr b="0" lang="en-DK" sz="40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pic>
        <p:nvPicPr>
          <p:cNvPr id="308" name="Billede 5" descr=""/>
          <p:cNvPicPr/>
          <p:nvPr/>
        </p:nvPicPr>
        <p:blipFill>
          <a:blip r:embed="rId1"/>
          <a:stretch/>
        </p:blipFill>
        <p:spPr>
          <a:xfrm>
            <a:off x="6095880" y="1226160"/>
            <a:ext cx="5257440" cy="52574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09" name="Tekstfelt 6"/>
          <p:cNvSpPr/>
          <p:nvPr/>
        </p:nvSpPr>
        <p:spPr>
          <a:xfrm>
            <a:off x="838080" y="2286000"/>
            <a:ext cx="4934880" cy="138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da-DK" sz="2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Rectum cancer</a:t>
            </a:r>
            <a:endParaRPr b="0" lang="en-DK" sz="2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457200" indent="-45720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da-DK" sz="2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Rectum fjernes </a:t>
            </a:r>
            <a:endParaRPr b="0" lang="en-DK" sz="2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457200" indent="-45720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da-DK" sz="2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Colostomi </a:t>
            </a:r>
            <a:endParaRPr b="0" lang="en-DK" sz="2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da-DK" sz="4000" strike="noStrike" u="none">
                <a:ln>
                  <a:solidFill>
                    <a:schemeClr val="accent5"/>
                  </a:solidFill>
                </a:ln>
                <a:solidFill>
                  <a:srgbClr val="ffffff"/>
                </a:solidFill>
                <a:effectLst/>
                <a:uFillTx/>
                <a:latin typeface="Arial Black"/>
              </a:rPr>
              <a:t>Colorectal cancer </a:t>
            </a:r>
            <a:endParaRPr b="0" lang="en-DK" sz="40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311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4073760" cy="4667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10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1" lang="da-DK" sz="24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Prognose </a:t>
            </a:r>
            <a:endParaRPr b="0" lang="en-DK" sz="24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lvl="1" marL="685800" indent="-228600" defTabSz="914400">
              <a:lnSpc>
                <a:spcPct val="10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20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Afhænger af TNM stadie</a:t>
            </a:r>
            <a:br>
              <a:rPr sz="2000"/>
            </a:br>
            <a:r>
              <a:rPr b="0" lang="da-DK" sz="20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 </a:t>
            </a:r>
            <a:endParaRPr b="0" lang="en-DK" sz="20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lvl="1" marL="685800" indent="-228600" defTabSz="914400">
              <a:lnSpc>
                <a:spcPct val="10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20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20% har metastaser på diagnosetidspunktet </a:t>
            </a:r>
            <a:endParaRPr b="0" lang="en-DK" sz="20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lvl="2" marL="1143000" indent="-228600" defTabSz="914400">
              <a:lnSpc>
                <a:spcPct val="10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18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Dårlig prognose</a:t>
            </a:r>
            <a:br>
              <a:rPr sz="1800"/>
            </a:br>
            <a:r>
              <a:rPr b="0" lang="da-DK" sz="18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 </a:t>
            </a:r>
            <a:endParaRPr b="0" lang="en-DK" sz="18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lvl="1" marL="685800" indent="-228600" defTabSz="914400">
              <a:lnSpc>
                <a:spcPct val="10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20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75% kan opereres radikalt</a:t>
            </a:r>
            <a:br>
              <a:rPr sz="2000"/>
            </a:br>
            <a:r>
              <a:rPr b="0" lang="da-DK" sz="20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 </a:t>
            </a:r>
            <a:endParaRPr b="0" lang="en-DK" sz="20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lvl="1" marL="685800" indent="-228600" defTabSz="914400">
              <a:lnSpc>
                <a:spcPct val="10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20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5-årsoverlevelse ca. 60% i gennemsnit </a:t>
            </a:r>
            <a:endParaRPr b="0" lang="en-DK" sz="20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</a:pPr>
            <a:endParaRPr b="0" lang="en-DK" sz="24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</p:txBody>
      </p:sp>
      <p:pic>
        <p:nvPicPr>
          <p:cNvPr id="312" name="Billede 3" descr=""/>
          <p:cNvPicPr/>
          <p:nvPr/>
        </p:nvPicPr>
        <p:blipFill>
          <a:blip r:embed="rId1"/>
          <a:stretch/>
        </p:blipFill>
        <p:spPr>
          <a:xfrm>
            <a:off x="5283360" y="1914120"/>
            <a:ext cx="6908400" cy="403776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PlaceHolder 1"/>
          <p:cNvSpPr>
            <a:spLocks noGrp="1"/>
          </p:cNvSpPr>
          <p:nvPr>
            <p:ph type="title"/>
          </p:nvPr>
        </p:nvSpPr>
        <p:spPr>
          <a:xfrm>
            <a:off x="761760" y="648360"/>
            <a:ext cx="5333760" cy="704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 fontScale="62500" lnSpcReduction="19999"/>
          </a:bodyPr>
          <a:p>
            <a:pPr indent="0" defTabSz="914400">
              <a:lnSpc>
                <a:spcPct val="90000"/>
              </a:lnSpc>
              <a:buNone/>
            </a:pPr>
            <a:r>
              <a:rPr b="1" lang="da-DK" sz="8000" strike="noStrike" u="none">
                <a:ln>
                  <a:solidFill>
                    <a:schemeClr val="accent5"/>
                  </a:solidFill>
                </a:ln>
                <a:solidFill>
                  <a:srgbClr val="ffffff"/>
                </a:solidFill>
                <a:effectLst/>
                <a:uFillTx/>
                <a:latin typeface="Arial Black"/>
              </a:rPr>
              <a:t>Case 2</a:t>
            </a:r>
            <a:endParaRPr b="0" lang="en-DK" sz="80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314" name="PlaceHolder 2"/>
          <p:cNvSpPr>
            <a:spLocks noGrp="1"/>
          </p:cNvSpPr>
          <p:nvPr>
            <p:ph/>
          </p:nvPr>
        </p:nvSpPr>
        <p:spPr>
          <a:xfrm>
            <a:off x="761760" y="1711800"/>
            <a:ext cx="5333760" cy="4848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 fontScale="85000" lnSpcReduction="9999"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da-DK" sz="24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Egen læge har sendt Jørgen på 75 år til fys (dig) pga. uspecifikke lændesmerter. Han har været hos dig et par gange, men det bliver ikke rigtig bedre. </a:t>
            </a:r>
            <a:br>
              <a:rPr sz="2400"/>
            </a:br>
            <a:r>
              <a:rPr b="0" lang="da-DK" sz="24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Jørgen synes, at han er begyndt at skrænte lidt, men måske er det alderen. Han nævner at han har haft bøvl med maven noget tid. </a:t>
            </a:r>
            <a:endParaRPr b="0" lang="en-DK" sz="24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DK" sz="24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  <a:tabLst>
                <a:tab algn="l" pos="0"/>
              </a:tabLst>
            </a:pPr>
            <a:r>
              <a:rPr b="0" lang="da-DK" sz="24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Hvad mistænker du?</a:t>
            </a:r>
            <a:endParaRPr b="0" lang="en-DK" sz="24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  <a:tabLst>
                <a:tab algn="l" pos="0"/>
              </a:tabLst>
            </a:pPr>
            <a:r>
              <a:rPr b="0" lang="da-DK" sz="24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Hvad vil du spørge Jørgen om? </a:t>
            </a:r>
            <a:endParaRPr b="0" lang="en-DK" sz="24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  <a:tabLst>
                <a:tab algn="l" pos="0"/>
              </a:tabLst>
            </a:pPr>
            <a:r>
              <a:rPr b="0" lang="da-DK" sz="24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Hvad vil du gøre? </a:t>
            </a:r>
            <a:endParaRPr b="0" lang="en-DK" sz="24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DK" sz="24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  <a:tabLst>
                <a:tab algn="l" pos="0"/>
              </a:tabLst>
            </a:pPr>
            <a:r>
              <a:rPr b="0" lang="da-DK" sz="24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5 minutter med sidemand </a:t>
            </a:r>
            <a:r>
              <a:rPr b="0" lang="da-DK" sz="2400" strike="noStrike" u="none">
                <a:solidFill>
                  <a:schemeClr val="lt1"/>
                </a:solidFill>
                <a:effectLst/>
                <a:uFillTx/>
                <a:latin typeface="Wingdings"/>
              </a:rPr>
              <a:t></a:t>
            </a:r>
            <a:r>
              <a:rPr b="0" lang="da-DK" sz="24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 </a:t>
            </a:r>
            <a:endParaRPr b="0" lang="en-DK" sz="24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</p:txBody>
      </p:sp>
      <p:pic>
        <p:nvPicPr>
          <p:cNvPr id="315" name="Picture 2" descr="A Sad Sick Old Man In An Orphanage For The Elderly Sits In A Chair All  Alone And Reflects On The Past Years Stock Photo, Picture and Royalty Free  Image. Image 116689159."/>
          <p:cNvPicPr/>
          <p:nvPr/>
        </p:nvPicPr>
        <p:blipFill>
          <a:blip r:embed="rId1"/>
          <a:srcRect l="0" t="0" r="0" b="14364"/>
          <a:stretch/>
        </p:blipFill>
        <p:spPr>
          <a:xfrm>
            <a:off x="6857640" y="-10800"/>
            <a:ext cx="5333760" cy="6868440"/>
          </a:xfrm>
          <a:prstGeom prst="rect">
            <a:avLst/>
          </a:prstGeom>
          <a:noFill/>
          <a:ln w="0">
            <a:noFill/>
          </a:ln>
          <a:effectLst>
            <a:outerShdw algn="r" blurRad="127080" dir="10800000" dist="50760" rotWithShape="0" sx="99000" sy="99000">
              <a:srgbClr val="000000">
                <a:alpha val="40000"/>
              </a:srgbClr>
            </a:outerShdw>
          </a:effectLst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da-DK" sz="4000" strike="noStrike" u="none">
                <a:ln>
                  <a:solidFill>
                    <a:schemeClr val="accent5"/>
                  </a:solidFill>
                </a:ln>
                <a:solidFill>
                  <a:srgbClr val="ffffff"/>
                </a:solidFill>
                <a:effectLst/>
                <a:uFillTx/>
                <a:latin typeface="Arial Black"/>
              </a:rPr>
              <a:t>Akut abdomen</a:t>
            </a:r>
            <a:endParaRPr b="0" lang="en-DK" sz="40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317" name="PlaceHolder 2"/>
          <p:cNvSpPr>
            <a:spLocks noGrp="1"/>
          </p:cNvSpPr>
          <p:nvPr>
            <p:ph/>
          </p:nvPr>
        </p:nvSpPr>
        <p:spPr>
          <a:xfrm>
            <a:off x="838080" y="2059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3200" strike="noStrike" u="none">
                <a:solidFill>
                  <a:schemeClr val="lt1"/>
                </a:solidFill>
                <a:effectLst/>
                <a:uFillTx/>
                <a:latin typeface="Calibri"/>
                <a:ea typeface="Calibri"/>
              </a:rPr>
              <a:t>Appendicit</a:t>
            </a:r>
            <a:endParaRPr b="0" lang="en-DK" sz="32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3200" strike="noStrike" u="none">
                <a:solidFill>
                  <a:schemeClr val="lt1"/>
                </a:solidFill>
                <a:effectLst/>
                <a:uFillTx/>
                <a:latin typeface="Calibri"/>
                <a:ea typeface="Calibri"/>
              </a:rPr>
              <a:t>Ileus </a:t>
            </a:r>
            <a:endParaRPr b="0" lang="en-DK" sz="32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3200" strike="noStrike" u="none">
                <a:solidFill>
                  <a:schemeClr val="lt1"/>
                </a:solidFill>
                <a:effectLst/>
                <a:uFillTx/>
                <a:latin typeface="Calibri"/>
                <a:ea typeface="Calibri"/>
              </a:rPr>
              <a:t>GI blødning </a:t>
            </a:r>
            <a:endParaRPr b="0" lang="en-DK" sz="32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</a:pPr>
            <a:endParaRPr b="0" lang="en-DK" sz="24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da-DK" sz="4000" strike="noStrike" u="none">
                <a:ln>
                  <a:solidFill>
                    <a:schemeClr val="accent5"/>
                  </a:solidFill>
                </a:ln>
                <a:solidFill>
                  <a:srgbClr val="ffffff"/>
                </a:solidFill>
                <a:effectLst/>
                <a:uFillTx/>
                <a:latin typeface="Arial Black"/>
              </a:rPr>
              <a:t>Appendicit </a:t>
            </a:r>
            <a:endParaRPr b="0" lang="en-DK" sz="40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319" name="PlaceHolder 2"/>
          <p:cNvSpPr>
            <a:spLocks noGrp="1"/>
          </p:cNvSpPr>
          <p:nvPr>
            <p:ph/>
          </p:nvPr>
        </p:nvSpPr>
        <p:spPr>
          <a:xfrm>
            <a:off x="838080" y="1690560"/>
            <a:ext cx="10515240" cy="4915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70000" lnSpcReduction="19999"/>
          </a:bodyPr>
          <a:p>
            <a:pPr marL="228600" indent="-228600" defTabSz="914400">
              <a:lnSpc>
                <a:spcPct val="15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29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= Blindtarmsbetændelse</a:t>
            </a:r>
            <a:endParaRPr b="0" lang="en-DK" sz="29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marL="228600" indent="-228600" defTabSz="914400">
              <a:lnSpc>
                <a:spcPct val="150000"/>
              </a:lnSpc>
              <a:spcBef>
                <a:spcPts val="1001"/>
              </a:spcBef>
              <a:buClr>
                <a:srgbClr val="ff0000"/>
              </a:buClr>
              <a:buFont typeface="Arial"/>
              <a:buChar char="•"/>
            </a:pPr>
            <a:r>
              <a:rPr b="0" lang="da-DK" sz="2900" strike="noStrike" u="none">
                <a:solidFill>
                  <a:srgbClr val="ff0000"/>
                </a:solidFill>
                <a:effectLst/>
                <a:uFillTx/>
                <a:latin typeface="Latin Modern Roman Demi"/>
              </a:rPr>
              <a:t>Hyppigste akutte abdominalkirurgiske sygdom</a:t>
            </a:r>
            <a:endParaRPr b="0" lang="en-DK" sz="29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marL="228600" indent="-228600" defTabSz="914400">
              <a:lnSpc>
                <a:spcPct val="15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29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8-9.000 om året</a:t>
            </a:r>
            <a:endParaRPr b="0" lang="en-DK" sz="29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marL="228600" indent="-228600" defTabSz="914400">
              <a:lnSpc>
                <a:spcPct val="15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29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Livstidsrisikoen er 10%</a:t>
            </a:r>
            <a:endParaRPr b="0" lang="en-DK" sz="29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marL="228600" indent="-228600" defTabSz="914400">
              <a:lnSpc>
                <a:spcPct val="15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29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Årsagen til sygdom er ukendt</a:t>
            </a:r>
            <a:endParaRPr b="0" lang="en-DK" sz="29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indent="0" defTabSz="914400">
              <a:lnSpc>
                <a:spcPct val="150000"/>
              </a:lnSpc>
              <a:spcBef>
                <a:spcPts val="1001"/>
              </a:spcBef>
              <a:buNone/>
            </a:pPr>
            <a:endParaRPr b="0" lang="en-DK" sz="29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marL="228600" indent="-228600" defTabSz="914400">
              <a:lnSpc>
                <a:spcPct val="15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1" lang="da-DK" sz="29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Symptomer</a:t>
            </a:r>
            <a:endParaRPr b="0" lang="en-DK" sz="29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lvl="1" marL="685800" indent="-228600" defTabSz="914400">
              <a:lnSpc>
                <a:spcPct val="150000"/>
              </a:lnSpc>
              <a:spcBef>
                <a:spcPts val="499"/>
              </a:spcBef>
              <a:buClr>
                <a:srgbClr val="ff0000"/>
              </a:buClr>
              <a:buFont typeface="Arial"/>
              <a:buChar char="•"/>
            </a:pPr>
            <a:r>
              <a:rPr b="0" lang="da-DK" sz="2500" strike="noStrike" u="none">
                <a:solidFill>
                  <a:srgbClr val="ff0000"/>
                </a:solidFill>
                <a:effectLst/>
                <a:uFillTx/>
                <a:latin typeface="Latin Modern Roman Demi"/>
              </a:rPr>
              <a:t>Langsomt indsættende smerter i </a:t>
            </a:r>
            <a:r>
              <a:rPr b="0" lang="da-DK" sz="2500" strike="noStrike" u="sng">
                <a:solidFill>
                  <a:srgbClr val="ff0000"/>
                </a:solidFill>
                <a:effectLst/>
                <a:uFillTx/>
                <a:latin typeface="Latin Modern Roman Demi"/>
              </a:rPr>
              <a:t>højre fossa</a:t>
            </a:r>
            <a:endParaRPr b="0" lang="en-DK" sz="25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lvl="1" marL="685800" indent="-228600" defTabSz="914400">
              <a:lnSpc>
                <a:spcPct val="15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25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Kvalme og evt. opkastninger</a:t>
            </a:r>
            <a:endParaRPr b="0" lang="en-DK" sz="25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lvl="1" marL="685800" indent="-228600" defTabSz="914400">
              <a:lnSpc>
                <a:spcPct val="15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25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Der er ikke altid feber</a:t>
            </a:r>
            <a:endParaRPr b="0" lang="en-DK" sz="25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lvl="1" marL="685800" indent="-228600" defTabSz="914400">
              <a:lnSpc>
                <a:spcPct val="15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25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Typisk vil patienten gerne holde sig mest muligt i ro </a:t>
            </a:r>
            <a:endParaRPr b="0" lang="en-DK" sz="25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</a:pPr>
            <a:endParaRPr b="0" lang="en-DK" sz="24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</p:txBody>
      </p:sp>
      <p:pic>
        <p:nvPicPr>
          <p:cNvPr id="320" name="Picture 2" descr="Appendectomy: What to Expect at Home"/>
          <p:cNvPicPr/>
          <p:nvPr/>
        </p:nvPicPr>
        <p:blipFill>
          <a:blip r:embed="rId1"/>
          <a:stretch/>
        </p:blipFill>
        <p:spPr>
          <a:xfrm>
            <a:off x="5867640" y="1541880"/>
            <a:ext cx="5914800" cy="385740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781" dur="indefinite" restart="never" nodeType="tmRoot">
          <p:childTnLst>
            <p:seq>
              <p:cTn id="782" dur="indefinite" nodeType="mainSeq">
                <p:childTnLst>
                  <p:par>
                    <p:cTn id="783" fill="hold">
                      <p:stCondLst>
                        <p:cond delay="indefinite"/>
                      </p:stCondLst>
                      <p:childTnLst>
                        <p:par>
                          <p:cTn id="784" fill="hold">
                            <p:stCondLst>
                              <p:cond delay="0"/>
                            </p:stCondLst>
                            <p:childTnLst>
                              <p:par>
                                <p:cTn id="78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da-DK" sz="4000" strike="noStrike" u="none">
                <a:ln>
                  <a:solidFill>
                    <a:schemeClr val="accent5"/>
                  </a:solidFill>
                </a:ln>
                <a:solidFill>
                  <a:srgbClr val="ffffff"/>
                </a:solidFill>
                <a:effectLst/>
                <a:uFillTx/>
                <a:latin typeface="Arial Black"/>
              </a:rPr>
              <a:t>Appendicit </a:t>
            </a:r>
            <a:endParaRPr b="0" lang="en-DK" sz="40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322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lnSpcReduction="9999"/>
          </a:bodyPr>
          <a:p>
            <a:pPr marL="228600" indent="-228600" defTabSz="914400">
              <a:lnSpc>
                <a:spcPct val="15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1" lang="da-DK" sz="24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Diagnose</a:t>
            </a:r>
            <a:endParaRPr b="0" lang="en-DK" sz="24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lvl="1" marL="685800" indent="-228600" defTabSz="914400">
              <a:lnSpc>
                <a:spcPct val="150000"/>
              </a:lnSpc>
              <a:spcBef>
                <a:spcPts val="499"/>
              </a:spcBef>
              <a:buClr>
                <a:srgbClr val="ff0000"/>
              </a:buClr>
              <a:buFont typeface="Arial"/>
              <a:buChar char="•"/>
            </a:pPr>
            <a:r>
              <a:rPr b="0" lang="da-DK" sz="2000" strike="noStrike" u="none">
                <a:solidFill>
                  <a:srgbClr val="ff0000"/>
                </a:solidFill>
                <a:effectLst/>
                <a:uFillTx/>
                <a:latin typeface="Latin Modern Roman Demi"/>
              </a:rPr>
              <a:t>Klinisk</a:t>
            </a:r>
            <a:endParaRPr b="0" lang="en-DK" sz="20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lvl="1" marL="685800" indent="-228600" defTabSz="914400">
              <a:lnSpc>
                <a:spcPct val="15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20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Billeddiagnostik anvendes ikke rutinemæssigt</a:t>
            </a:r>
            <a:endParaRPr b="0" lang="en-DK" sz="20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lvl="1" marL="685800" indent="-228600" defTabSz="914400">
              <a:lnSpc>
                <a:spcPct val="150000"/>
              </a:lnSpc>
              <a:spcBef>
                <a:spcPts val="499"/>
              </a:spcBef>
              <a:buClr>
                <a:srgbClr val="ff0000"/>
              </a:buClr>
              <a:buFont typeface="Arial"/>
              <a:buChar char="•"/>
            </a:pPr>
            <a:r>
              <a:rPr b="0" lang="da-DK" sz="2000" strike="noStrike" u="none">
                <a:solidFill>
                  <a:srgbClr val="ff0000"/>
                </a:solidFill>
                <a:effectLst/>
                <a:uFillTx/>
                <a:latin typeface="Latin Modern Roman Demi"/>
              </a:rPr>
              <a:t>Den endelige diagnose får man først ved operation (laparoskopi) </a:t>
            </a:r>
            <a:br>
              <a:rPr sz="2000"/>
            </a:br>
            <a:r>
              <a:rPr b="1" lang="da-DK" sz="2000" strike="noStrike" u="none">
                <a:solidFill>
                  <a:srgbClr val="ff0000"/>
                </a:solidFill>
                <a:effectLst/>
                <a:uFillTx/>
                <a:latin typeface="Latin Modern Roman Demi"/>
              </a:rPr>
              <a:t> </a:t>
            </a:r>
            <a:endParaRPr b="0" lang="en-DK" sz="20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marL="228600" indent="-228600" defTabSz="914400">
              <a:lnSpc>
                <a:spcPct val="15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1" lang="da-DK" sz="24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Behandling</a:t>
            </a:r>
            <a:r>
              <a:rPr b="0" lang="da-DK" sz="24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 </a:t>
            </a:r>
            <a:endParaRPr b="0" lang="en-DK" sz="24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lvl="1" marL="685800" indent="-228600" defTabSz="914400">
              <a:lnSpc>
                <a:spcPct val="150000"/>
              </a:lnSpc>
              <a:spcBef>
                <a:spcPts val="499"/>
              </a:spcBef>
              <a:buClr>
                <a:srgbClr val="ff0000"/>
              </a:buClr>
              <a:buFont typeface="Arial"/>
              <a:buChar char="•"/>
            </a:pPr>
            <a:r>
              <a:rPr b="0" lang="da-DK" sz="2000" strike="noStrike" u="none">
                <a:solidFill>
                  <a:srgbClr val="ff0000"/>
                </a:solidFill>
                <a:effectLst/>
                <a:uFillTx/>
                <a:latin typeface="Latin Modern Roman Demi"/>
              </a:rPr>
              <a:t>Akut operation med fjernelse af appendix </a:t>
            </a:r>
            <a:endParaRPr b="0" lang="en-DK" sz="20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lvl="1" marL="685800" indent="-228600" defTabSz="914400">
              <a:lnSpc>
                <a:spcPct val="15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20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Oftest laparoskopisk, men nogle gange åben OP </a:t>
            </a:r>
            <a:endParaRPr b="0" lang="en-DK" sz="20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</p:txBody>
      </p:sp>
      <p:pic>
        <p:nvPicPr>
          <p:cNvPr id="323" name="Picture 2" descr="Appendectomy - Wikipedia"/>
          <p:cNvPicPr/>
          <p:nvPr/>
        </p:nvPicPr>
        <p:blipFill>
          <a:blip r:embed="rId1"/>
          <a:stretch/>
        </p:blipFill>
        <p:spPr>
          <a:xfrm>
            <a:off x="7749000" y="162360"/>
            <a:ext cx="4254840" cy="319104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795" dur="indefinite" restart="never" nodeType="tmRoot">
          <p:childTnLst>
            <p:seq>
              <p:cTn id="796" dur="indefinite" nodeType="mainSeq">
                <p:childTnLst>
                  <p:par>
                    <p:cTn id="797" fill="hold">
                      <p:stCondLst>
                        <p:cond delay="indefinite"/>
                      </p:stCondLst>
                      <p:childTnLst>
                        <p:par>
                          <p:cTn id="798" fill="hold">
                            <p:stCondLst>
                              <p:cond delay="0"/>
                            </p:stCondLst>
                            <p:childTnLst>
                              <p:par>
                                <p:cTn id="79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da-DK" sz="4000" strike="noStrike" u="none">
                <a:ln>
                  <a:solidFill>
                    <a:schemeClr val="accent5"/>
                  </a:solidFill>
                </a:ln>
                <a:solidFill>
                  <a:srgbClr val="ffffff"/>
                </a:solidFill>
                <a:effectLst/>
                <a:uFillTx/>
                <a:latin typeface="Arial Black"/>
              </a:rPr>
              <a:t>Ileus </a:t>
            </a:r>
            <a:endParaRPr b="0" lang="en-DK" sz="40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325" name="PlaceHolder 2"/>
          <p:cNvSpPr>
            <a:spLocks noGrp="1"/>
          </p:cNvSpPr>
          <p:nvPr>
            <p:ph/>
          </p:nvPr>
        </p:nvSpPr>
        <p:spPr>
          <a:xfrm>
            <a:off x="838080" y="1690560"/>
            <a:ext cx="10515240" cy="4925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70000" lnSpcReduction="19999"/>
          </a:bodyPr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32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= Tarmslyng </a:t>
            </a:r>
            <a:endParaRPr b="0" lang="en-DK" sz="32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ff0000"/>
              </a:buClr>
              <a:buFont typeface="Arial"/>
              <a:buChar char="•"/>
            </a:pPr>
            <a:r>
              <a:rPr b="0" lang="da-DK" sz="3200" strike="noStrike" u="none">
                <a:solidFill>
                  <a:srgbClr val="ff0000"/>
                </a:solidFill>
                <a:effectLst/>
                <a:uFillTx/>
                <a:latin typeface="Latin Modern Roman Demi"/>
              </a:rPr>
              <a:t>Ophævet passage gennem tarmsystemet</a:t>
            </a:r>
            <a:endParaRPr b="0" lang="en-DK" sz="32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lvl="1" marL="685800" indent="-228600" defTabSz="9144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26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Kan ske i både tyndtarm og tyktarm – hyppigst i tyndtarm </a:t>
            </a:r>
            <a:endParaRPr b="0" lang="en-DK" sz="26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32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 </a:t>
            </a:r>
            <a:r>
              <a:rPr b="1" lang="da-DK" sz="32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Inddeles i </a:t>
            </a:r>
            <a:endParaRPr b="0" lang="en-DK" sz="32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lvl="1" marL="685800" indent="-228600" defTabSz="9144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26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Mekanisk = obstruktion </a:t>
            </a:r>
            <a:endParaRPr b="0" lang="en-DK" sz="26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lvl="2" marL="1143000" indent="-228600" defTabSz="9144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22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Partiel obstruktion = subileus</a:t>
            </a:r>
            <a:endParaRPr b="0" lang="en-DK" sz="22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lvl="1" marL="685800" indent="-228600" defTabSz="9144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26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Paralytisk = manglende peristaltik </a:t>
            </a:r>
            <a:endParaRPr b="0" lang="en-DK" sz="26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marL="457200" indent="0" defTabSz="914400">
              <a:lnSpc>
                <a:spcPct val="120000"/>
              </a:lnSpc>
              <a:spcBef>
                <a:spcPts val="499"/>
              </a:spcBef>
              <a:buNone/>
              <a:tabLst>
                <a:tab algn="l" pos="0"/>
              </a:tabLst>
            </a:pPr>
            <a:endParaRPr b="0" lang="en-DK" sz="26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  <a:tabLst>
                <a:tab algn="l" pos="0"/>
              </a:tabLst>
            </a:pPr>
            <a:r>
              <a:rPr b="0" lang="da-DK" sz="32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Symptomer </a:t>
            </a:r>
            <a:endParaRPr b="0" lang="en-DK" sz="32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lvl="1" marL="685800" indent="-228600" defTabSz="9144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  <a:tabLst>
                <a:tab algn="l" pos="0"/>
              </a:tabLst>
            </a:pPr>
            <a:r>
              <a:rPr b="0" lang="da-DK" sz="26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Opkast</a:t>
            </a:r>
            <a:endParaRPr b="0" lang="en-DK" sz="26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lvl="1" marL="685800" indent="-228600" defTabSz="9144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  <a:tabLst>
                <a:tab algn="l" pos="0"/>
              </a:tabLst>
            </a:pPr>
            <a:r>
              <a:rPr b="0" lang="da-DK" sz="26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Meteorisme</a:t>
            </a:r>
            <a:endParaRPr b="0" lang="en-DK" sz="26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lvl="1" marL="685800" indent="-228600" defTabSz="9144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  <a:tabLst>
                <a:tab algn="l" pos="0"/>
              </a:tabLst>
            </a:pPr>
            <a:r>
              <a:rPr b="0" lang="da-DK" sz="26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Mavesmerter </a:t>
            </a:r>
            <a:endParaRPr b="0" lang="en-DK" sz="26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lvl="1" marL="685800" indent="-228600" defTabSz="914400">
              <a:lnSpc>
                <a:spcPct val="120000"/>
              </a:lnSpc>
              <a:spcBef>
                <a:spcPts val="499"/>
              </a:spcBef>
              <a:buClr>
                <a:srgbClr val="ff0000"/>
              </a:buClr>
              <a:buFont typeface="Arial"/>
              <a:buChar char="•"/>
              <a:tabLst>
                <a:tab algn="l" pos="0"/>
              </a:tabLst>
            </a:pPr>
            <a:r>
              <a:rPr b="0" lang="da-DK" sz="2600" strike="noStrike" u="none">
                <a:solidFill>
                  <a:srgbClr val="ff0000"/>
                </a:solidFill>
                <a:effectLst/>
                <a:uFillTx/>
                <a:latin typeface="Latin Modern Roman Demi"/>
              </a:rPr>
              <a:t>Afførings- og flatusstop</a:t>
            </a:r>
            <a:endParaRPr b="0" lang="en-DK" sz="26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DK" sz="24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</p:txBody>
      </p:sp>
      <p:pic>
        <p:nvPicPr>
          <p:cNvPr id="326" name="Billede 4" descr=""/>
          <p:cNvPicPr/>
          <p:nvPr/>
        </p:nvPicPr>
        <p:blipFill>
          <a:blip r:embed="rId1"/>
          <a:stretch/>
        </p:blipFill>
        <p:spPr>
          <a:xfrm>
            <a:off x="7697880" y="2862720"/>
            <a:ext cx="4231440" cy="375372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805" dur="indefinite" restart="never" nodeType="tmRoot">
          <p:childTnLst>
            <p:seq>
              <p:cTn id="806" dur="indefinite" nodeType="mainSeq">
                <p:childTnLst>
                  <p:par>
                    <p:cTn id="807" fill="hold">
                      <p:stCondLst>
                        <p:cond delay="indefinite"/>
                      </p:stCondLst>
                      <p:childTnLst>
                        <p:par>
                          <p:cTn id="808" fill="hold">
                            <p:stCondLst>
                              <p:cond delay="0"/>
                            </p:stCondLst>
                            <p:childTnLst>
                              <p:par>
                                <p:cTn id="80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3" fill="hold">
                      <p:stCondLst>
                        <p:cond delay="indefinite"/>
                      </p:stCondLst>
                      <p:childTnLst>
                        <p:par>
                          <p:cTn id="814" fill="hold">
                            <p:stCondLst>
                              <p:cond delay="0"/>
                            </p:stCondLst>
                            <p:childTnLst>
                              <p:par>
                                <p:cTn id="81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da-DK" sz="4000" strike="noStrike" u="none">
                <a:ln>
                  <a:solidFill>
                    <a:schemeClr val="accent5"/>
                  </a:solidFill>
                </a:ln>
                <a:solidFill>
                  <a:srgbClr val="ffffff"/>
                </a:solidFill>
                <a:effectLst/>
                <a:uFillTx/>
                <a:latin typeface="Arial Black"/>
              </a:rPr>
              <a:t>Ileus - årsager</a:t>
            </a:r>
            <a:endParaRPr b="0" lang="en-DK" sz="40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328" name="PlaceHolder 2"/>
          <p:cNvSpPr>
            <a:spLocks noGrp="1"/>
          </p:cNvSpPr>
          <p:nvPr>
            <p:ph/>
          </p:nvPr>
        </p:nvSpPr>
        <p:spPr>
          <a:xfrm>
            <a:off x="731880" y="1932120"/>
            <a:ext cx="7242120" cy="435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lnSpcReduction="9999"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1" lang="da-DK" sz="24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Tyndtarmsileus  </a:t>
            </a:r>
            <a:endParaRPr b="0" lang="en-DK" sz="24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20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Adhærencer (tidl. OP, arvæv fra mb. Crohn, stråleskader)</a:t>
            </a:r>
            <a:endParaRPr b="0" lang="en-DK" sz="20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20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Inkarcereret hernie (sjældnere) </a:t>
            </a:r>
            <a:endParaRPr b="0" lang="en-DK" sz="20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20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Cancer </a:t>
            </a:r>
            <a:endParaRPr b="0" lang="en-DK" sz="20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20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Fremmedlegeme </a:t>
            </a:r>
            <a:br>
              <a:rPr sz="2000"/>
            </a:br>
            <a:r>
              <a:rPr b="0" lang="da-DK" sz="20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 </a:t>
            </a:r>
            <a:endParaRPr b="0" lang="en-DK" sz="20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1" lang="da-DK" sz="24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Colonileus </a:t>
            </a:r>
            <a:endParaRPr b="0" lang="en-DK" sz="24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20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Adhærencer (tidl. OP, arvæv fra mb. Chron, stråleskader)</a:t>
            </a:r>
            <a:endParaRPr b="0" lang="en-DK" sz="20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20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Cancer </a:t>
            </a:r>
            <a:endParaRPr b="0" lang="en-DK" sz="20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20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Volvolus (torsion af tarmen) </a:t>
            </a:r>
            <a:endParaRPr b="0" lang="en-DK" sz="20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20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Iskæmi </a:t>
            </a:r>
            <a:endParaRPr b="0" lang="en-DK" sz="20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indent="0" defTabSz="914400">
              <a:lnSpc>
                <a:spcPct val="90000"/>
              </a:lnSpc>
              <a:spcBef>
                <a:spcPts val="499"/>
              </a:spcBef>
              <a:buNone/>
            </a:pPr>
            <a:endParaRPr b="0" lang="en-DK" sz="20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</p:txBody>
      </p:sp>
      <p:pic>
        <p:nvPicPr>
          <p:cNvPr id="329" name="Picture 2" descr="Sigmoid volvulus, acquired megacolon and pseudo-obstruction - ScienceDirect"/>
          <p:cNvPicPr/>
          <p:nvPr/>
        </p:nvPicPr>
        <p:blipFill>
          <a:blip r:embed="rId1"/>
          <a:stretch/>
        </p:blipFill>
        <p:spPr>
          <a:xfrm>
            <a:off x="8048880" y="371880"/>
            <a:ext cx="3866400" cy="622440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823" dur="indefinite" restart="never" nodeType="tmRoot">
          <p:childTnLst>
            <p:seq>
              <p:cTn id="824" dur="indefinite" nodeType="mainSeq">
                <p:childTnLst>
                  <p:par>
                    <p:cTn id="825" fill="hold">
                      <p:stCondLst>
                        <p:cond delay="indefinite"/>
                      </p:stCondLst>
                      <p:childTnLst>
                        <p:par>
                          <p:cTn id="826" fill="hold">
                            <p:stCondLst>
                              <p:cond delay="0"/>
                            </p:stCondLst>
                            <p:childTnLst>
                              <p:par>
                                <p:cTn id="82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PlaceHolder 1"/>
          <p:cNvSpPr>
            <a:spLocks noGrp="1"/>
          </p:cNvSpPr>
          <p:nvPr>
            <p:ph type="title"/>
          </p:nvPr>
        </p:nvSpPr>
        <p:spPr>
          <a:xfrm>
            <a:off x="933840" y="269280"/>
            <a:ext cx="1073844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da-DK" sz="4000" strike="noStrike" u="none">
                <a:ln>
                  <a:solidFill>
                    <a:schemeClr val="accent5"/>
                  </a:solidFill>
                </a:ln>
                <a:solidFill>
                  <a:srgbClr val="ffffff"/>
                </a:solidFill>
                <a:effectLst/>
                <a:uFillTx/>
                <a:latin typeface="Arial Black"/>
              </a:rPr>
              <a:t>Ileus</a:t>
            </a:r>
            <a:endParaRPr b="0" lang="en-DK" sz="40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331" name="PlaceHolder 2"/>
          <p:cNvSpPr>
            <a:spLocks noGrp="1"/>
          </p:cNvSpPr>
          <p:nvPr>
            <p:ph/>
          </p:nvPr>
        </p:nvSpPr>
        <p:spPr>
          <a:xfrm>
            <a:off x="933840" y="1595160"/>
            <a:ext cx="5392080" cy="4667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1" lang="da-DK" sz="24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Diagnose</a:t>
            </a:r>
            <a:endParaRPr b="0" lang="en-DK" sz="24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ff0000"/>
              </a:buClr>
              <a:buFont typeface="Arial"/>
              <a:buChar char="•"/>
            </a:pPr>
            <a:r>
              <a:rPr b="0" lang="da-DK" sz="2000" strike="noStrike" u="none">
                <a:solidFill>
                  <a:srgbClr val="ff0000"/>
                </a:solidFill>
                <a:effectLst/>
                <a:uFillTx/>
                <a:latin typeface="Latin Modern Roman Demi"/>
              </a:rPr>
              <a:t>Klinisk </a:t>
            </a:r>
            <a:endParaRPr b="0" lang="en-DK" sz="20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lvl="2" marL="1143000" indent="-228600" defTabSz="9144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18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Meteoristisk og spændt abdomen </a:t>
            </a:r>
            <a:endParaRPr b="0" lang="en-DK" sz="18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20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CT </a:t>
            </a:r>
            <a:endParaRPr b="0" lang="en-DK" sz="20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lvl="2" marL="1143000" indent="-228600" defTabSz="9144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18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Dilaterede tyndtarmsslynger</a:t>
            </a:r>
            <a:endParaRPr b="0" lang="en-DK" sz="18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lvl="2" marL="1143000" indent="-228600" defTabSz="9144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18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 væskespejl  </a:t>
            </a:r>
            <a:br>
              <a:rPr sz="1800"/>
            </a:br>
            <a:r>
              <a:rPr b="0" lang="da-DK" sz="18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 </a:t>
            </a:r>
            <a:endParaRPr b="0" lang="en-DK" sz="18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1" lang="da-DK" sz="24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Behandling </a:t>
            </a:r>
            <a:endParaRPr b="0" lang="en-DK" sz="24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ff0000"/>
              </a:buClr>
              <a:buFont typeface="Arial"/>
              <a:buChar char="•"/>
            </a:pPr>
            <a:r>
              <a:rPr b="0" lang="da-DK" sz="2000" strike="noStrike" u="none">
                <a:solidFill>
                  <a:srgbClr val="ff0000"/>
                </a:solidFill>
                <a:effectLst/>
                <a:uFillTx/>
                <a:latin typeface="Latin Modern Roman Demi"/>
              </a:rPr>
              <a:t>Akut operation</a:t>
            </a:r>
            <a:endParaRPr b="0" lang="en-DK" sz="20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lvl="2" marL="1143000" indent="-228600" defTabSz="9144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18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Laparoskopisk </a:t>
            </a:r>
            <a:endParaRPr b="0" lang="en-DK" sz="18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lvl="2" marL="1143000" indent="-228600" defTabSz="9144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18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Åben </a:t>
            </a:r>
            <a:endParaRPr b="0" lang="en-DK" sz="18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</a:pPr>
            <a:endParaRPr b="0" lang="en-DK" sz="24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</p:txBody>
      </p:sp>
      <p:pic>
        <p:nvPicPr>
          <p:cNvPr id="332" name="Picture 2" descr="Abdominal CT: small bowel obstruction • LITFL • Radiology Library"/>
          <p:cNvPicPr/>
          <p:nvPr/>
        </p:nvPicPr>
        <p:blipFill>
          <a:blip r:embed="rId1"/>
          <a:stretch/>
        </p:blipFill>
        <p:spPr>
          <a:xfrm>
            <a:off x="4572720" y="3834000"/>
            <a:ext cx="7618680" cy="30236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33" name="Billede 5" descr=""/>
          <p:cNvPicPr/>
          <p:nvPr/>
        </p:nvPicPr>
        <p:blipFill>
          <a:blip r:embed="rId2"/>
          <a:stretch/>
        </p:blipFill>
        <p:spPr>
          <a:xfrm>
            <a:off x="6651000" y="152640"/>
            <a:ext cx="5396040" cy="345636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837" dur="indefinite" restart="never" nodeType="tmRoot">
          <p:childTnLst>
            <p:seq>
              <p:cTn id="838" dur="indefinite" nodeType="mainSeq">
                <p:childTnLst>
                  <p:par>
                    <p:cTn id="839" fill="hold">
                      <p:stCondLst>
                        <p:cond delay="indefinite"/>
                      </p:stCondLst>
                      <p:childTnLst>
                        <p:par>
                          <p:cTn id="840" fill="hold">
                            <p:stCondLst>
                              <p:cond delay="0"/>
                            </p:stCondLst>
                            <p:childTnLst>
                              <p:par>
                                <p:cTn id="84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4" name="Billede 7" descr=""/>
          <p:cNvPicPr/>
          <p:nvPr/>
        </p:nvPicPr>
        <p:blipFill>
          <a:blip r:embed="rId1"/>
          <a:srcRect l="0" t="22138" r="0" b="25783"/>
          <a:stretch/>
        </p:blipFill>
        <p:spPr>
          <a:xfrm>
            <a:off x="6927120" y="174600"/>
            <a:ext cx="4811760" cy="35262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3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da-DK" sz="4000" strike="noStrike" u="none">
                <a:ln>
                  <a:solidFill>
                    <a:schemeClr val="accent5"/>
                  </a:solidFill>
                </a:ln>
                <a:solidFill>
                  <a:srgbClr val="ffffff"/>
                </a:solidFill>
                <a:effectLst/>
                <a:uFillTx/>
                <a:latin typeface="Arial Black"/>
              </a:rPr>
              <a:t>Ileus </a:t>
            </a:r>
            <a:endParaRPr b="0" lang="en-DK" sz="40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336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DK" sz="24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</p:txBody>
      </p:sp>
      <p:sp>
        <p:nvSpPr>
          <p:cNvPr id="337" name="Tekstfelt 4"/>
          <p:cNvSpPr/>
          <p:nvPr/>
        </p:nvSpPr>
        <p:spPr>
          <a:xfrm>
            <a:off x="925200" y="2155320"/>
            <a:ext cx="9430560" cy="147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da-DK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Uden behandling vil de fleste dø pga. tarmiskæmi</a:t>
            </a:r>
            <a:endParaRPr b="0" lang="en-DK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en-DK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da-DK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Nekrose </a:t>
            </a:r>
            <a:r>
              <a:rPr b="0" lang="da-DK" sz="1800" strike="noStrike" u="none">
                <a:solidFill>
                  <a:schemeClr val="dk1"/>
                </a:solidFill>
                <a:effectLst/>
                <a:uFillTx/>
                <a:latin typeface="Wingdings"/>
              </a:rPr>
              <a:t></a:t>
            </a:r>
            <a:r>
              <a:rPr b="0" lang="da-DK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 perforation </a:t>
            </a:r>
            <a:r>
              <a:rPr b="0" lang="da-DK" sz="1800" strike="noStrike" u="none">
                <a:solidFill>
                  <a:schemeClr val="dk1"/>
                </a:solidFill>
                <a:effectLst/>
                <a:uFillTx/>
                <a:latin typeface="Wingdings"/>
              </a:rPr>
              <a:t></a:t>
            </a:r>
            <a:r>
              <a:rPr b="0" lang="da-DK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 toksiner </a:t>
            </a:r>
            <a:r>
              <a:rPr b="0" lang="da-DK" sz="1800" strike="noStrike" u="none">
                <a:solidFill>
                  <a:schemeClr val="dk1"/>
                </a:solidFill>
                <a:effectLst/>
                <a:uFillTx/>
                <a:latin typeface="Wingdings"/>
              </a:rPr>
              <a:t></a:t>
            </a:r>
            <a:r>
              <a:rPr b="0" lang="da-DK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 sepsisk shock </a:t>
            </a:r>
            <a:r>
              <a:rPr b="0" lang="da-DK" sz="1800" strike="noStrike" u="none">
                <a:solidFill>
                  <a:schemeClr val="dk1"/>
                </a:solidFill>
                <a:effectLst/>
                <a:uFillTx/>
                <a:latin typeface="Wingdings"/>
              </a:rPr>
              <a:t></a:t>
            </a:r>
            <a:r>
              <a:rPr b="0" lang="da-DK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 død</a:t>
            </a:r>
            <a:endParaRPr b="0" lang="en-DK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da-DK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  </a:t>
            </a:r>
            <a:endParaRPr b="0" lang="en-DK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da-DK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Relativ høj dødelighed selv med operation </a:t>
            </a:r>
            <a:endParaRPr b="0" lang="en-DK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338" name="Billede 6" descr=""/>
          <p:cNvPicPr/>
          <p:nvPr/>
        </p:nvPicPr>
        <p:blipFill>
          <a:blip r:embed="rId2"/>
          <a:stretch/>
        </p:blipFill>
        <p:spPr>
          <a:xfrm>
            <a:off x="7028280" y="3225960"/>
            <a:ext cx="4609800" cy="345708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849" dur="indefinite" restart="never" nodeType="tmRoot">
          <p:childTnLst>
            <p:seq>
              <p:cTn id="850" dur="indefinite" nodeType="mainSeq">
                <p:childTnLst>
                  <p:par>
                    <p:cTn id="851" fill="hold">
                      <p:stCondLst>
                        <p:cond delay="indefinite"/>
                      </p:stCondLst>
                      <p:childTnLst>
                        <p:par>
                          <p:cTn id="852" fill="hold">
                            <p:stCondLst>
                              <p:cond delay="0"/>
                            </p:stCondLst>
                            <p:childTnLst>
                              <p:par>
                                <p:cTn id="85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360720" y="178920"/>
            <a:ext cx="5861160" cy="35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en-US" sz="2600" strike="noStrike" u="none">
                <a:solidFill>
                  <a:srgbClr val="ffffff">
                    <a:alpha val="50000"/>
                  </a:srgbClr>
                </a:solidFill>
                <a:effectLst/>
                <a:uFillTx/>
                <a:latin typeface="Arial Black"/>
              </a:rPr>
              <a:t>Øvre GI:</a:t>
            </a:r>
            <a:endParaRPr b="0" lang="en-DK" sz="26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147" name="PlaceHolder 2"/>
          <p:cNvSpPr>
            <a:spLocks noGrp="1"/>
          </p:cNvSpPr>
          <p:nvPr>
            <p:ph type="subTitle"/>
          </p:nvPr>
        </p:nvSpPr>
        <p:spPr>
          <a:xfrm>
            <a:off x="1913760" y="178920"/>
            <a:ext cx="6422040" cy="35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600" strike="noStrike" u="none">
                <a:ln>
                  <a:solidFill>
                    <a:schemeClr val="accent5"/>
                  </a:solidFill>
                </a:ln>
                <a:solidFill>
                  <a:srgbClr val="ffffff"/>
                </a:solidFill>
                <a:effectLst/>
                <a:uFillTx/>
                <a:latin typeface="Arial Black"/>
              </a:rPr>
              <a:t>Dyspepsi</a:t>
            </a:r>
            <a:endParaRPr b="0" lang="en-DK" sz="2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48" name="PlaceHolder 3"/>
          <p:cNvSpPr>
            <a:spLocks noGrp="1"/>
          </p:cNvSpPr>
          <p:nvPr>
            <p:ph/>
          </p:nvPr>
        </p:nvSpPr>
        <p:spPr>
          <a:xfrm>
            <a:off x="324000" y="804600"/>
            <a:ext cx="6910920" cy="537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28600" indent="-228600" defTabSz="914400">
              <a:lnSpc>
                <a:spcPct val="125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20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Generel betegnelse for en samling symptomer fra øvre GI </a:t>
            </a:r>
            <a:endParaRPr b="0" lang="en-DK" sz="20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lvl="1" marL="685800" indent="-228600" defTabSz="914400">
              <a:lnSpc>
                <a:spcPct val="125000"/>
              </a:lnSpc>
              <a:spcBef>
                <a:spcPts val="499"/>
              </a:spcBef>
              <a:buClr>
                <a:srgbClr val="ff0000"/>
              </a:buClr>
              <a:buFont typeface="Arial"/>
              <a:buChar char="•"/>
            </a:pPr>
            <a:r>
              <a:rPr b="0" lang="da-DK" sz="2000" strike="noStrike" u="none">
                <a:solidFill>
                  <a:srgbClr val="ff0000"/>
                </a:solidFill>
                <a:effectLst/>
                <a:uFillTx/>
                <a:latin typeface="Latin Modern Roman Demi"/>
              </a:rPr>
              <a:t>Smerter</a:t>
            </a:r>
            <a:r>
              <a:rPr b="0" lang="en-US" sz="2000" strike="noStrike" u="none">
                <a:solidFill>
                  <a:srgbClr val="ff0000"/>
                </a:solidFill>
                <a:effectLst/>
                <a:uFillTx/>
                <a:latin typeface="Latin Modern Roman Demi"/>
              </a:rPr>
              <a:t>, ofte bag brystsbenet. Kan forveksles med angina smerter.</a:t>
            </a:r>
            <a:endParaRPr b="0" lang="en-DK" sz="20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lvl="1" marL="685800" indent="-228600" defTabSz="914400">
              <a:lnSpc>
                <a:spcPct val="125000"/>
              </a:lnSpc>
              <a:spcBef>
                <a:spcPts val="499"/>
              </a:spcBef>
              <a:buClr>
                <a:srgbClr val="ff0000"/>
              </a:buClr>
              <a:buFont typeface="Arial"/>
              <a:buChar char="•"/>
            </a:pPr>
            <a:r>
              <a:rPr b="0" lang="da-DK" sz="2000" strike="noStrike" u="none">
                <a:solidFill>
                  <a:srgbClr val="ff0000"/>
                </a:solidFill>
                <a:effectLst/>
                <a:uFillTx/>
                <a:latin typeface="Latin Modern Roman Demi"/>
              </a:rPr>
              <a:t>Ubehag</a:t>
            </a:r>
            <a:endParaRPr b="0" lang="en-DK" sz="20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lvl="1" marL="685800" indent="-228600" defTabSz="914400">
              <a:lnSpc>
                <a:spcPct val="125000"/>
              </a:lnSpc>
              <a:spcBef>
                <a:spcPts val="499"/>
              </a:spcBef>
              <a:buClr>
                <a:srgbClr val="ff0000"/>
              </a:buClr>
              <a:buFont typeface="Arial"/>
              <a:buChar char="•"/>
            </a:pPr>
            <a:r>
              <a:rPr b="0" lang="da-DK" sz="2000" strike="noStrike" u="none">
                <a:solidFill>
                  <a:srgbClr val="ff0000"/>
                </a:solidFill>
                <a:effectLst/>
                <a:uFillTx/>
                <a:latin typeface="Latin Modern Roman Demi"/>
              </a:rPr>
              <a:t>Kvalme</a:t>
            </a:r>
            <a:endParaRPr b="0" lang="en-DK" sz="20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lvl="1" marL="685800" indent="-228600" defTabSz="914400">
              <a:lnSpc>
                <a:spcPct val="125000"/>
              </a:lnSpc>
              <a:spcBef>
                <a:spcPts val="499"/>
              </a:spcBef>
              <a:buClr>
                <a:srgbClr val="ff0000"/>
              </a:buClr>
              <a:buFont typeface="Arial"/>
              <a:buChar char="•"/>
            </a:pPr>
            <a:r>
              <a:rPr b="0" lang="da-DK" sz="2000" strike="noStrike" u="none">
                <a:solidFill>
                  <a:srgbClr val="ff0000"/>
                </a:solidFill>
                <a:effectLst/>
                <a:uFillTx/>
                <a:latin typeface="Latin Modern Roman Demi"/>
              </a:rPr>
              <a:t>Sure opstød  </a:t>
            </a:r>
            <a:br>
              <a:rPr sz="2000"/>
            </a:br>
            <a:r>
              <a:rPr b="0" lang="da-DK" sz="20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 </a:t>
            </a:r>
            <a:endParaRPr b="0" lang="en-DK" sz="20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marL="228600" indent="-228600" defTabSz="914400">
              <a:lnSpc>
                <a:spcPct val="125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20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Symptomerne skal være vedvarende eller recidiverende før det betegnes dyspepsi </a:t>
            </a:r>
            <a:endParaRPr b="0" lang="en-DK" sz="20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indent="0" defTabSz="914400">
              <a:lnSpc>
                <a:spcPct val="120000"/>
              </a:lnSpc>
              <a:spcBef>
                <a:spcPts val="1001"/>
              </a:spcBef>
              <a:buNone/>
            </a:pPr>
            <a:endParaRPr b="0" lang="en-DK" sz="20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</p:txBody>
      </p:sp>
      <p:pic>
        <p:nvPicPr>
          <p:cNvPr id="149" name="Picture 2" descr="Fordøjelse eller dyspepsi Stock-vektor af ©edesignua 103826350"/>
          <p:cNvPicPr/>
          <p:nvPr/>
        </p:nvPicPr>
        <p:blipFill>
          <a:blip r:embed="rId1"/>
          <a:stretch/>
        </p:blipFill>
        <p:spPr>
          <a:xfrm>
            <a:off x="7751520" y="550440"/>
            <a:ext cx="4100400" cy="591768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da-DK" sz="4000" strike="noStrike" u="none">
                <a:ln>
                  <a:solidFill>
                    <a:schemeClr val="accent5"/>
                  </a:solidFill>
                </a:ln>
                <a:solidFill>
                  <a:srgbClr val="ffffff"/>
                </a:solidFill>
                <a:effectLst/>
                <a:uFillTx/>
                <a:latin typeface="Arial Black"/>
              </a:rPr>
              <a:t>GI blødning</a:t>
            </a:r>
            <a:endParaRPr b="0" lang="en-DK" sz="40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340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667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228600" indent="-228600" defTabSz="914400">
              <a:lnSpc>
                <a:spcPct val="10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24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Inddeles i øvre og nedre blødning</a:t>
            </a:r>
            <a:endParaRPr b="0" lang="en-DK" sz="24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lvl="1" marL="685800" indent="-228600" defTabSz="914400">
              <a:lnSpc>
                <a:spcPct val="10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20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Skiller ved Treitz’ ligament (lige ved overgangen fra duodenum til jejunum)</a:t>
            </a:r>
            <a:endParaRPr b="0" lang="en-DK" sz="20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lvl="1" marL="685800" indent="-228600" defTabSz="914400">
              <a:lnSpc>
                <a:spcPct val="10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20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Øvre blødning har incidens på cirka 100 per 100.000 per år</a:t>
            </a:r>
            <a:endParaRPr b="0" lang="en-DK" sz="20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lvl="1" marL="685800" indent="-228600" defTabSz="914400">
              <a:lnSpc>
                <a:spcPct val="10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20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Nedre blødning mere usikker</a:t>
            </a:r>
            <a:br>
              <a:rPr sz="2000"/>
            </a:br>
            <a:r>
              <a:rPr b="0" lang="da-DK" sz="20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 </a:t>
            </a:r>
            <a:endParaRPr b="0" lang="en-DK" sz="20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marL="228600" indent="-228600" defTabSz="914400">
              <a:lnSpc>
                <a:spcPct val="10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24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Blødning fra øsofagus, ventrikel og duodenum udgør ca. 75% af alle tilfældene </a:t>
            </a:r>
            <a:br>
              <a:rPr sz="2400"/>
            </a:br>
            <a:r>
              <a:rPr b="0" lang="da-DK" sz="24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 </a:t>
            </a:r>
            <a:endParaRPr b="0" lang="en-DK" sz="24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marL="228600" indent="-228600" defTabSz="914400">
              <a:lnSpc>
                <a:spcPct val="10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1" lang="da-DK" sz="24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Hyppigste årsager til akut GI blødning</a:t>
            </a:r>
            <a:endParaRPr b="0" lang="en-DK" sz="24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lvl="1" marL="685800" indent="-228600" defTabSz="914400">
              <a:lnSpc>
                <a:spcPct val="100000"/>
              </a:lnSpc>
              <a:spcBef>
                <a:spcPts val="499"/>
              </a:spcBef>
              <a:buClr>
                <a:srgbClr val="ff0000"/>
              </a:buClr>
              <a:buFont typeface="Arial"/>
              <a:buChar char="•"/>
            </a:pPr>
            <a:r>
              <a:rPr b="0" lang="da-DK" sz="2000" strike="noStrike" u="none">
                <a:solidFill>
                  <a:srgbClr val="ff0000"/>
                </a:solidFill>
                <a:effectLst/>
                <a:uFillTx/>
                <a:latin typeface="Latin Modern Roman Demi"/>
              </a:rPr>
              <a:t>Blødende ulcus</a:t>
            </a:r>
            <a:endParaRPr b="0" lang="en-DK" sz="20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lvl="1" marL="685800" indent="-228600" defTabSz="914400">
              <a:lnSpc>
                <a:spcPct val="100000"/>
              </a:lnSpc>
              <a:spcBef>
                <a:spcPts val="499"/>
              </a:spcBef>
              <a:buClr>
                <a:srgbClr val="ff0000"/>
              </a:buClr>
              <a:buFont typeface="Arial"/>
              <a:buChar char="•"/>
            </a:pPr>
            <a:r>
              <a:rPr b="0" lang="da-DK" sz="2000" strike="noStrike" u="none">
                <a:solidFill>
                  <a:srgbClr val="ff0000"/>
                </a:solidFill>
                <a:effectLst/>
                <a:uFillTx/>
                <a:latin typeface="Latin Modern Roman Demi"/>
              </a:rPr>
              <a:t>Eosophagusvaricer </a:t>
            </a:r>
            <a:endParaRPr b="0" lang="en-DK" sz="20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</p:txBody>
      </p:sp>
      <p:sp>
        <p:nvSpPr>
          <p:cNvPr id="341" name="Ellipse 3"/>
          <p:cNvSpPr/>
          <p:nvPr/>
        </p:nvSpPr>
        <p:spPr>
          <a:xfrm>
            <a:off x="978120" y="4965120"/>
            <a:ext cx="3146760" cy="105228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da-DK" sz="1800" strike="noStrike" u="none">
              <a:solidFill>
                <a:schemeClr val="lt1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855" dur="indefinite" restart="never" nodeType="tmRoot">
          <p:childTnLst>
            <p:seq>
              <p:cTn id="856" dur="indefinite" nodeType="mainSeq">
                <p:childTnLst>
                  <p:par>
                    <p:cTn id="857" fill="hold">
                      <p:stCondLst>
                        <p:cond delay="indefinite"/>
                      </p:stCondLst>
                      <p:childTnLst>
                        <p:par>
                          <p:cTn id="858" fill="hold">
                            <p:stCondLst>
                              <p:cond delay="0"/>
                            </p:stCondLst>
                            <p:childTnLst>
                              <p:par>
                                <p:cTn id="85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1" fill="hold">
                      <p:stCondLst>
                        <p:cond delay="indefinite"/>
                      </p:stCondLst>
                      <p:childTnLst>
                        <p:par>
                          <p:cTn id="862" fill="hold">
                            <p:stCondLst>
                              <p:cond delay="0"/>
                            </p:stCondLst>
                            <p:childTnLst>
                              <p:par>
                                <p:cTn id="86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9" fill="hold">
                      <p:stCondLst>
                        <p:cond delay="indefinite"/>
                      </p:stCondLst>
                      <p:childTnLst>
                        <p:par>
                          <p:cTn id="870" fill="hold">
                            <p:stCondLst>
                              <p:cond delay="0"/>
                            </p:stCondLst>
                            <p:childTnLst>
                              <p:par>
                                <p:cTn id="87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PlaceHolder 1"/>
          <p:cNvSpPr>
            <a:spLocks noGrp="1"/>
          </p:cNvSpPr>
          <p:nvPr>
            <p:ph type="title"/>
          </p:nvPr>
        </p:nvSpPr>
        <p:spPr>
          <a:xfrm>
            <a:off x="838080" y="33336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da-DK" sz="4000" strike="noStrike" u="none">
                <a:ln>
                  <a:solidFill>
                    <a:schemeClr val="accent5"/>
                  </a:solidFill>
                </a:ln>
                <a:solidFill>
                  <a:srgbClr val="ffffff"/>
                </a:solidFill>
                <a:effectLst/>
                <a:uFillTx/>
                <a:latin typeface="Arial Black"/>
              </a:rPr>
              <a:t>Eosophagusvaricer</a:t>
            </a:r>
            <a:endParaRPr b="0" lang="en-DK" sz="40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pic>
        <p:nvPicPr>
          <p:cNvPr id="343" name="Picture 2" descr="ØSTFAGUSVARICER OG GASTRISKE VARICER | Medicinsk Kompendium"/>
          <p:cNvPicPr/>
          <p:nvPr/>
        </p:nvPicPr>
        <p:blipFill>
          <a:blip r:embed="rId1"/>
          <a:stretch/>
        </p:blipFill>
        <p:spPr>
          <a:xfrm>
            <a:off x="8420400" y="2998440"/>
            <a:ext cx="3648240" cy="37720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44" name="Picture 6" descr="PRI - Gastroskopi - fremstilling og anæstesi"/>
          <p:cNvPicPr/>
          <p:nvPr/>
        </p:nvPicPr>
        <p:blipFill>
          <a:blip r:embed="rId2"/>
          <a:stretch/>
        </p:blipFill>
        <p:spPr>
          <a:xfrm>
            <a:off x="37800" y="1976760"/>
            <a:ext cx="7893720" cy="47160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45" name="Picture 8" descr="Endoscopy Campus - Esophageal Varices"/>
          <p:cNvPicPr/>
          <p:nvPr/>
        </p:nvPicPr>
        <p:blipFill>
          <a:blip r:embed="rId3"/>
          <a:stretch/>
        </p:blipFill>
        <p:spPr>
          <a:xfrm>
            <a:off x="8420400" y="87480"/>
            <a:ext cx="3652200" cy="281736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da-DK" sz="4000" strike="noStrike" u="none">
                <a:ln>
                  <a:solidFill>
                    <a:schemeClr val="accent5"/>
                  </a:solidFill>
                </a:ln>
                <a:solidFill>
                  <a:srgbClr val="ffffff"/>
                </a:solidFill>
                <a:effectLst/>
                <a:uFillTx/>
                <a:latin typeface="Arial Black"/>
              </a:rPr>
              <a:t>GI blødning</a:t>
            </a:r>
            <a:endParaRPr b="0" lang="en-DK" sz="40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347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667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85000" lnSpcReduction="19999"/>
          </a:bodyPr>
          <a:p>
            <a:pPr marL="228600" indent="-228600" defTabSz="914400">
              <a:lnSpc>
                <a:spcPct val="10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1" lang="da-DK" sz="26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Symptomer</a:t>
            </a:r>
            <a:endParaRPr b="0" lang="en-DK" sz="26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lvl="1" marL="685800" indent="-228600" defTabSz="914400">
              <a:lnSpc>
                <a:spcPct val="100000"/>
              </a:lnSpc>
              <a:spcBef>
                <a:spcPts val="499"/>
              </a:spcBef>
              <a:buClr>
                <a:srgbClr val="ff0000"/>
              </a:buClr>
              <a:buFont typeface="Arial"/>
              <a:buChar char="•"/>
            </a:pPr>
            <a:r>
              <a:rPr b="0" lang="da-DK" sz="2200" strike="noStrike" u="none">
                <a:solidFill>
                  <a:srgbClr val="ff0000"/>
                </a:solidFill>
                <a:effectLst/>
                <a:uFillTx/>
                <a:latin typeface="Latin Modern Roman Demi"/>
              </a:rPr>
              <a:t>Hæmatemese </a:t>
            </a:r>
            <a:endParaRPr b="0" lang="en-DK" sz="22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lvl="2" marL="1143000" indent="-228600" defTabSz="914400">
              <a:lnSpc>
                <a:spcPct val="10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18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Kaffegrumslignende opkast</a:t>
            </a:r>
            <a:endParaRPr b="0" lang="en-DK" sz="18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lvl="1" marL="685800" indent="-228600" defTabSz="914400">
              <a:lnSpc>
                <a:spcPct val="100000"/>
              </a:lnSpc>
              <a:spcBef>
                <a:spcPts val="499"/>
              </a:spcBef>
              <a:buClr>
                <a:srgbClr val="ff0000"/>
              </a:buClr>
              <a:buFont typeface="Arial"/>
              <a:buChar char="•"/>
            </a:pPr>
            <a:r>
              <a:rPr b="0" lang="da-DK" sz="2200" strike="noStrike" u="none">
                <a:solidFill>
                  <a:srgbClr val="ff0000"/>
                </a:solidFill>
                <a:effectLst/>
                <a:uFillTx/>
                <a:latin typeface="Latin Modern Roman Demi"/>
              </a:rPr>
              <a:t>Melæna </a:t>
            </a:r>
            <a:endParaRPr b="0" lang="en-DK" sz="22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lvl="2" marL="1143000" indent="-228600" defTabSz="914400">
              <a:lnSpc>
                <a:spcPct val="10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15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Afføring med delvist fordøjet blod, som er sort, tjærelignende og med en karakteristisk sødlig lugt. </a:t>
            </a:r>
            <a:endParaRPr b="0" lang="en-DK" sz="15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lvl="1" marL="685800" indent="-228600" defTabSz="914400">
              <a:lnSpc>
                <a:spcPct val="10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22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Okkult blødning ses ikke makroskopisk</a:t>
            </a:r>
            <a:endParaRPr b="0" lang="en-DK" sz="22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lvl="1" marL="685800" indent="-228600" defTabSz="914400">
              <a:lnSpc>
                <a:spcPct val="10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22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 Frisk blødning kommer som regel fra rectum og analkanal </a:t>
            </a:r>
            <a:endParaRPr b="0" lang="en-DK" sz="22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lvl="1" marL="685800" indent="-228600" defTabSz="914400">
              <a:lnSpc>
                <a:spcPct val="10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22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Anæmi (kan give symptomer)</a:t>
            </a:r>
            <a:br>
              <a:rPr sz="2200"/>
            </a:br>
            <a:r>
              <a:rPr b="0" lang="da-DK" sz="22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 </a:t>
            </a:r>
            <a:endParaRPr b="0" lang="en-DK" sz="22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marL="228600" indent="-228600" defTabSz="914400">
              <a:lnSpc>
                <a:spcPct val="10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1" lang="da-DK" sz="26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Ustabile blødere</a:t>
            </a:r>
            <a:endParaRPr b="0" lang="en-DK" sz="26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lvl="1" marL="685800" indent="-228600" defTabSz="914400">
              <a:lnSpc>
                <a:spcPct val="10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22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Lavt blodtryk (&lt;100 mmHg systolisk)</a:t>
            </a:r>
            <a:endParaRPr b="0" lang="en-DK" sz="22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lvl="1" marL="685800" indent="-228600" defTabSz="914400">
              <a:lnSpc>
                <a:spcPct val="10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22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Høj puls (&gt;100 slag/minuttet) </a:t>
            </a:r>
            <a:endParaRPr b="0" lang="en-DK" sz="22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lvl="1" marL="685800" indent="-228600" defTabSz="914400">
              <a:lnSpc>
                <a:spcPct val="10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22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Bleg</a:t>
            </a:r>
            <a:endParaRPr b="0" lang="en-DK" sz="22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lvl="1" marL="685800" indent="-228600" defTabSz="914400">
              <a:lnSpc>
                <a:spcPct val="10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22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Klamtsvedende </a:t>
            </a:r>
            <a:endParaRPr b="0" lang="en-DK" sz="22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lvl="1" marL="685800" indent="-228600" defTabSz="914400">
              <a:lnSpc>
                <a:spcPct val="10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22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Evt. synkope </a:t>
            </a:r>
            <a:endParaRPr b="0" lang="en-DK" sz="22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</a:pPr>
            <a:endParaRPr b="0" lang="en-DK" sz="24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</p:txBody>
      </p:sp>
      <p:sp>
        <p:nvSpPr>
          <p:cNvPr id="348" name="Ellipse 3"/>
          <p:cNvSpPr/>
          <p:nvPr/>
        </p:nvSpPr>
        <p:spPr>
          <a:xfrm>
            <a:off x="125640" y="4263480"/>
            <a:ext cx="5594040" cy="236376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da-DK" sz="1800" strike="noStrike" u="none">
              <a:solidFill>
                <a:schemeClr val="lt1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873" dur="indefinite" restart="never" nodeType="tmRoot">
          <p:childTnLst>
            <p:seq>
              <p:cTn id="874" dur="indefinite" nodeType="mainSeq">
                <p:childTnLst>
                  <p:par>
                    <p:cTn id="875" fill="hold">
                      <p:stCondLst>
                        <p:cond delay="indefinite"/>
                      </p:stCondLst>
                      <p:childTnLst>
                        <p:par>
                          <p:cTn id="876" fill="hold">
                            <p:stCondLst>
                              <p:cond delay="0"/>
                            </p:stCondLst>
                            <p:childTnLst>
                              <p:par>
                                <p:cTn id="87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9" fill="hold">
                      <p:stCondLst>
                        <p:cond delay="indefinite"/>
                      </p:stCondLst>
                      <p:childTnLst>
                        <p:par>
                          <p:cTn id="880" fill="hold">
                            <p:stCondLst>
                              <p:cond delay="0"/>
                            </p:stCondLst>
                            <p:childTnLst>
                              <p:par>
                                <p:cTn id="88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3" fill="hold">
                      <p:stCondLst>
                        <p:cond delay="indefinite"/>
                      </p:stCondLst>
                      <p:childTnLst>
                        <p:par>
                          <p:cTn id="884" fill="hold">
                            <p:stCondLst>
                              <p:cond delay="0"/>
                            </p:stCondLst>
                            <p:childTnLst>
                              <p:par>
                                <p:cTn id="88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7" fill="hold">
                      <p:stCondLst>
                        <p:cond delay="indefinite"/>
                      </p:stCondLst>
                      <p:childTnLst>
                        <p:par>
                          <p:cTn id="888" fill="hold">
                            <p:stCondLst>
                              <p:cond delay="0"/>
                            </p:stCondLst>
                            <p:childTnLst>
                              <p:par>
                                <p:cTn id="88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1" fill="hold">
                      <p:stCondLst>
                        <p:cond delay="indefinite"/>
                      </p:stCondLst>
                      <p:childTnLst>
                        <p:par>
                          <p:cTn id="902" fill="hold">
                            <p:stCondLst>
                              <p:cond delay="0"/>
                            </p:stCondLst>
                            <p:childTnLst>
                              <p:par>
                                <p:cTn id="90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9" name="Billede 6" descr=""/>
          <p:cNvPicPr/>
          <p:nvPr/>
        </p:nvPicPr>
        <p:blipFill>
          <a:blip r:embed="rId1"/>
          <a:stretch/>
        </p:blipFill>
        <p:spPr>
          <a:xfrm>
            <a:off x="1229400" y="1360800"/>
            <a:ext cx="9732960" cy="431640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da-DK" sz="4000" strike="noStrike" u="none">
                <a:ln>
                  <a:solidFill>
                    <a:schemeClr val="accent5"/>
                  </a:solidFill>
                </a:ln>
                <a:solidFill>
                  <a:srgbClr val="ffffff"/>
                </a:solidFill>
                <a:effectLst/>
                <a:uFillTx/>
                <a:latin typeface="Arial Black"/>
              </a:rPr>
              <a:t>GI blødning </a:t>
            </a:r>
            <a:endParaRPr b="0" lang="en-DK" sz="40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351" name="PlaceHolder 2"/>
          <p:cNvSpPr>
            <a:spLocks noGrp="1"/>
          </p:cNvSpPr>
          <p:nvPr>
            <p:ph/>
          </p:nvPr>
        </p:nvSpPr>
        <p:spPr>
          <a:xfrm>
            <a:off x="838080" y="201312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85000" lnSpcReduction="9999"/>
          </a:bodyPr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1" lang="da-DK" sz="24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Diagnose</a:t>
            </a:r>
            <a:endParaRPr b="0" lang="en-DK" sz="24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lvl="1" marL="685800" indent="-228600" defTabSz="9144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20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Endoskopi, hvor der også kan behandles</a:t>
            </a:r>
            <a:endParaRPr b="0" lang="en-DK" sz="20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lvl="1" marL="685800" indent="-228600" defTabSz="9144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20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Blodprøver kan bruges til at støtte diagnosen (forhøjet karbamid/kreatinin-ratio, evt. lav hgb) </a:t>
            </a:r>
            <a:endParaRPr b="0" lang="en-DK" sz="20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lvl="1" marL="685800" indent="-228600" defTabSz="9144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20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Hvis endoskopi ikke kan finde blødning, kan der laves CT-angiografi, som vil vise kontrast sive ud svarende til defekten. </a:t>
            </a:r>
            <a:endParaRPr b="0" lang="en-DK" sz="20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1" lang="da-DK" sz="24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Behandling</a:t>
            </a:r>
            <a:r>
              <a:rPr b="0" lang="da-DK" sz="24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 </a:t>
            </a:r>
            <a:endParaRPr b="0" lang="en-DK" sz="24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lvl="1" marL="685800" indent="-228600" defTabSz="914400">
              <a:lnSpc>
                <a:spcPct val="120000"/>
              </a:lnSpc>
              <a:spcBef>
                <a:spcPts val="499"/>
              </a:spcBef>
              <a:buClr>
                <a:srgbClr val="ff0000"/>
              </a:buClr>
              <a:buFont typeface="Arial"/>
              <a:buChar char="•"/>
            </a:pPr>
            <a:r>
              <a:rPr b="0" lang="da-DK" sz="2000" strike="noStrike" u="none">
                <a:solidFill>
                  <a:srgbClr val="ff0000"/>
                </a:solidFill>
                <a:effectLst/>
                <a:uFillTx/>
                <a:latin typeface="Latin Modern Roman Demi"/>
              </a:rPr>
              <a:t>Akut stabilisering af ustabile blødere (ABCDE) </a:t>
            </a:r>
            <a:endParaRPr b="0" lang="en-DK" sz="20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lvl="2" marL="1143000" indent="-228600" defTabSz="9144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18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Korrektion af kredsløb med væske og evt. blod</a:t>
            </a:r>
            <a:endParaRPr b="0" lang="en-DK" sz="18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lvl="1" marL="685800" indent="-228600" defTabSz="9144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20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Når patienten er stabil laves gastroskopi</a:t>
            </a:r>
            <a:endParaRPr b="0" lang="en-DK" sz="20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lvl="2" marL="1143000" indent="-228600" defTabSz="9144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18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Ulcus = Elkoagulation, injektion med adrenalin eller clips</a:t>
            </a:r>
            <a:endParaRPr b="0" lang="en-DK" sz="18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lvl="2" marL="1143000" indent="-228600" defTabSz="9144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18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Varicer = banding med elastik eller sonde/stent i øsofagus, hvis der fortsat er blødning </a:t>
            </a:r>
            <a:endParaRPr b="0" lang="en-DK" sz="18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lvl="1" marL="685800" indent="-228600" defTabSz="9144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20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Sjældent reel operation </a:t>
            </a:r>
            <a:endParaRPr b="0" lang="en-DK" sz="20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</a:pPr>
            <a:endParaRPr b="0" lang="en-DK" sz="24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</p:txBody>
      </p:sp>
      <p:pic>
        <p:nvPicPr>
          <p:cNvPr id="352" name="Picture 2" descr="ØSTFAGUSVARICER OG GASTRISKE VARICER | Medicinsk Kompendium"/>
          <p:cNvPicPr/>
          <p:nvPr/>
        </p:nvPicPr>
        <p:blipFill>
          <a:blip r:embed="rId1"/>
          <a:stretch/>
        </p:blipFill>
        <p:spPr>
          <a:xfrm>
            <a:off x="9388440" y="4188600"/>
            <a:ext cx="2556720" cy="24228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53" name="Picture 4" descr="Gastroskopi - kikkertundersøgelse af spiserør og mavesæk"/>
          <p:cNvPicPr/>
          <p:nvPr/>
        </p:nvPicPr>
        <p:blipFill>
          <a:blip r:embed="rId2"/>
          <a:stretch/>
        </p:blipFill>
        <p:spPr>
          <a:xfrm>
            <a:off x="8070120" y="0"/>
            <a:ext cx="4121640" cy="25038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54" name="Picture 10" descr="Sustainability in transfusion medicine: Why we should use DEHP free blood  collection bags?"/>
          <p:cNvPicPr/>
          <p:nvPr/>
        </p:nvPicPr>
        <p:blipFill>
          <a:blip r:embed="rId3"/>
          <a:stretch/>
        </p:blipFill>
        <p:spPr>
          <a:xfrm>
            <a:off x="6879240" y="34560"/>
            <a:ext cx="5312520" cy="399240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905" dur="indefinite" restart="never" nodeType="tmRoot">
          <p:childTnLst>
            <p:seq>
              <p:cTn id="906" dur="indefinite" nodeType="mainSeq">
                <p:childTnLst>
                  <p:par>
                    <p:cTn id="907" fill="hold">
                      <p:stCondLst>
                        <p:cond delay="indefinite"/>
                      </p:stCondLst>
                      <p:childTnLst>
                        <p:par>
                          <p:cTn id="908" fill="hold">
                            <p:stCondLst>
                              <p:cond delay="0"/>
                            </p:stCondLst>
                            <p:childTnLst>
                              <p:par>
                                <p:cTn id="90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1" fill="hold">
                      <p:stCondLst>
                        <p:cond delay="indefinite"/>
                      </p:stCondLst>
                      <p:childTnLst>
                        <p:par>
                          <p:cTn id="912" fill="hold">
                            <p:stCondLst>
                              <p:cond delay="0"/>
                            </p:stCondLst>
                            <p:childTnLst>
                              <p:par>
                                <p:cTn id="91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9" fill="hold">
                      <p:stCondLst>
                        <p:cond delay="indefinite"/>
                      </p:stCondLst>
                      <p:childTnLst>
                        <p:par>
                          <p:cTn id="920" fill="hold">
                            <p:stCondLst>
                              <p:cond delay="0"/>
                            </p:stCondLst>
                            <p:childTnLst>
                              <p:par>
                                <p:cTn id="92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3" fill="hold">
                      <p:stCondLst>
                        <p:cond delay="indefinite"/>
                      </p:stCondLst>
                      <p:childTnLst>
                        <p:par>
                          <p:cTn id="924" fill="hold">
                            <p:stCondLst>
                              <p:cond delay="0"/>
                            </p:stCondLst>
                            <p:childTnLst>
                              <p:par>
                                <p:cTn id="92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1" fill="hold">
                      <p:stCondLst>
                        <p:cond delay="indefinite"/>
                      </p:stCondLst>
                      <p:childTnLst>
                        <p:par>
                          <p:cTn id="932" fill="hold">
                            <p:stCondLst>
                              <p:cond delay="0"/>
                            </p:stCondLst>
                            <p:childTnLst>
                              <p:par>
                                <p:cTn id="93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5" fill="hold">
                      <p:stCondLst>
                        <p:cond delay="indefinite"/>
                      </p:stCondLst>
                      <p:childTnLst>
                        <p:par>
                          <p:cTn id="936" fill="hold">
                            <p:stCondLst>
                              <p:cond delay="0"/>
                            </p:stCondLst>
                            <p:childTnLst>
                              <p:par>
                                <p:cTn id="93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da-DK" sz="4000" strike="noStrike" u="none">
                <a:ln>
                  <a:solidFill>
                    <a:schemeClr val="accent5"/>
                  </a:solidFill>
                </a:ln>
                <a:solidFill>
                  <a:srgbClr val="ffffff"/>
                </a:solidFill>
                <a:effectLst/>
                <a:uFillTx/>
                <a:latin typeface="Arial Black"/>
              </a:rPr>
              <a:t>GI blødning</a:t>
            </a:r>
            <a:endParaRPr b="0" lang="en-DK" sz="40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356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15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1" lang="da-DK" sz="24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Prognose </a:t>
            </a:r>
            <a:endParaRPr b="0" lang="en-DK" sz="24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lvl="1" marL="685800" indent="-228600" defTabSz="914400">
              <a:lnSpc>
                <a:spcPct val="15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20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Afhænger af årsagen</a:t>
            </a:r>
            <a:endParaRPr b="0" lang="en-DK" sz="20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lvl="1" marL="685800" indent="-228600" defTabSz="914400">
              <a:lnSpc>
                <a:spcPct val="150000"/>
              </a:lnSpc>
              <a:spcBef>
                <a:spcPts val="499"/>
              </a:spcBef>
              <a:buClr>
                <a:srgbClr val="ff0000"/>
              </a:buClr>
              <a:buFont typeface="Arial"/>
              <a:buChar char="•"/>
            </a:pPr>
            <a:r>
              <a:rPr b="0" lang="da-DK" sz="2000" strike="noStrike" u="none">
                <a:solidFill>
                  <a:srgbClr val="ff0000"/>
                </a:solidFill>
                <a:effectLst/>
                <a:uFillTx/>
                <a:latin typeface="Latin Modern Roman Demi"/>
              </a:rPr>
              <a:t>Øvre blødning er klart det farligste - mortalitet ca. 10% ved større blødning</a:t>
            </a:r>
            <a:endParaRPr b="0" lang="en-DK" sz="20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lvl="2" marL="1143000" indent="-228600" defTabSz="914400">
              <a:lnSpc>
                <a:spcPct val="15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18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Variceblødning pba. levercirrose har noget højere mortalitet </a:t>
            </a:r>
            <a:endParaRPr b="0" lang="en-DK" sz="18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lvl="2" marL="1143000" indent="-228600" defTabSz="914400">
              <a:lnSpc>
                <a:spcPct val="15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18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Ofte reblødning </a:t>
            </a:r>
            <a:endParaRPr b="0" lang="en-DK" sz="18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lvl="1" marL="685800" indent="-228600" defTabSz="914400">
              <a:lnSpc>
                <a:spcPct val="15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20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Nedre blødning har meget lav mortalitet</a:t>
            </a:r>
            <a:endParaRPr b="0" lang="en-DK" sz="20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</a:pPr>
            <a:endParaRPr b="0" lang="en-DK" sz="24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939" dur="indefinite" restart="never" nodeType="tmRoot">
          <p:childTnLst>
            <p:seq>
              <p:cTn id="940" dur="indefinite" nodeType="mainSeq">
                <p:childTnLst>
                  <p:par>
                    <p:cTn id="941" fill="hold">
                      <p:stCondLst>
                        <p:cond delay="indefinite"/>
                      </p:stCondLst>
                      <p:childTnLst>
                        <p:par>
                          <p:cTn id="942" fill="hold">
                            <p:stCondLst>
                              <p:cond delay="0"/>
                            </p:stCondLst>
                            <p:childTnLst>
                              <p:par>
                                <p:cTn id="94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5" fill="hold">
                      <p:stCondLst>
                        <p:cond delay="indefinite"/>
                      </p:stCondLst>
                      <p:childTnLst>
                        <p:par>
                          <p:cTn id="946" fill="hold">
                            <p:stCondLst>
                              <p:cond delay="0"/>
                            </p:stCondLst>
                            <p:childTnLst>
                              <p:par>
                                <p:cTn id="94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1" fill="hold">
                      <p:stCondLst>
                        <p:cond delay="indefinite"/>
                      </p:stCondLst>
                      <p:childTnLst>
                        <p:par>
                          <p:cTn id="952" fill="hold">
                            <p:stCondLst>
                              <p:cond delay="0"/>
                            </p:stCondLst>
                            <p:childTnLst>
                              <p:par>
                                <p:cTn id="95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PlaceHolder 1"/>
          <p:cNvSpPr>
            <a:spLocks noGrp="1"/>
          </p:cNvSpPr>
          <p:nvPr>
            <p:ph type="title"/>
          </p:nvPr>
        </p:nvSpPr>
        <p:spPr>
          <a:xfrm>
            <a:off x="360720" y="178920"/>
            <a:ext cx="5861160" cy="35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indent="0">
              <a:buNone/>
            </a:pPr>
            <a:endParaRPr b="0" lang="en-DK" sz="2600" strike="noStrike" u="none">
              <a:ln>
                <a:solidFill>
                  <a:schemeClr val="accent5"/>
                </a:solidFill>
              </a:ln>
              <a:solidFill>
                <a:srgbClr val="ffffff"/>
              </a:solidFill>
              <a:effectLst/>
              <a:uFillTx/>
              <a:latin typeface="Arial Black"/>
            </a:endParaRPr>
          </a:p>
        </p:txBody>
      </p:sp>
      <p:sp>
        <p:nvSpPr>
          <p:cNvPr id="358" name="PlaceHolder 2"/>
          <p:cNvSpPr>
            <a:spLocks noGrp="1"/>
          </p:cNvSpPr>
          <p:nvPr>
            <p:ph type="subTitle"/>
          </p:nvPr>
        </p:nvSpPr>
        <p:spPr>
          <a:xfrm>
            <a:off x="5913000" y="178920"/>
            <a:ext cx="6422040" cy="35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indent="0" algn="ctr">
              <a:buNone/>
            </a:pPr>
            <a:endParaRPr b="0" lang="en-US" sz="2600" strike="noStrike" u="none">
              <a:ln>
                <a:solidFill>
                  <a:schemeClr val="accent5"/>
                </a:solidFill>
              </a:ln>
              <a:solidFill>
                <a:srgbClr val="ffffff"/>
              </a:solidFill>
              <a:effectLst/>
              <a:uFillTx/>
              <a:latin typeface="Arial Black"/>
            </a:endParaRPr>
          </a:p>
        </p:txBody>
      </p:sp>
      <p:sp>
        <p:nvSpPr>
          <p:cNvPr id="359" name="PlaceHolder 3"/>
          <p:cNvSpPr>
            <a:spLocks noGrp="1"/>
          </p:cNvSpPr>
          <p:nvPr>
            <p:ph/>
          </p:nvPr>
        </p:nvSpPr>
        <p:spPr>
          <a:xfrm>
            <a:off x="283320" y="641880"/>
            <a:ext cx="11529360" cy="537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DK" sz="20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/>
          </p:cNvSpPr>
          <p:nvPr>
            <p:ph type="title"/>
          </p:nvPr>
        </p:nvSpPr>
        <p:spPr>
          <a:xfrm>
            <a:off x="360720" y="178920"/>
            <a:ext cx="5861160" cy="35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en-US" sz="2600" strike="noStrike" u="none">
                <a:solidFill>
                  <a:srgbClr val="ffffff">
                    <a:alpha val="50000"/>
                  </a:srgbClr>
                </a:solidFill>
                <a:effectLst/>
                <a:uFillTx/>
                <a:latin typeface="Arial Black"/>
              </a:rPr>
              <a:t>Øvre GI:</a:t>
            </a:r>
            <a:endParaRPr b="0" lang="en-DK" sz="26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151" name="PlaceHolder 2"/>
          <p:cNvSpPr>
            <a:spLocks noGrp="1"/>
          </p:cNvSpPr>
          <p:nvPr>
            <p:ph type="subTitle"/>
          </p:nvPr>
        </p:nvSpPr>
        <p:spPr>
          <a:xfrm>
            <a:off x="1913760" y="178920"/>
            <a:ext cx="6422040" cy="35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600" strike="noStrike" u="none">
                <a:ln>
                  <a:solidFill>
                    <a:schemeClr val="accent5"/>
                  </a:solidFill>
                </a:ln>
                <a:solidFill>
                  <a:srgbClr val="ffffff"/>
                </a:solidFill>
                <a:effectLst/>
                <a:uFillTx/>
                <a:latin typeface="Arial Black"/>
              </a:rPr>
              <a:t>Dyspepsi</a:t>
            </a:r>
            <a:endParaRPr b="0" lang="en-DK" sz="2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152" name="Picture 2" descr="Fordøjelse eller dyspepsi Stock-vektor af ©edesignua 103826350"/>
          <p:cNvPicPr/>
          <p:nvPr/>
        </p:nvPicPr>
        <p:blipFill>
          <a:blip r:embed="rId1"/>
          <a:stretch/>
        </p:blipFill>
        <p:spPr>
          <a:xfrm>
            <a:off x="7751520" y="550440"/>
            <a:ext cx="4100400" cy="59176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53" name="PlaceHolder 3"/>
          <p:cNvSpPr>
            <a:spLocks noGrp="1"/>
          </p:cNvSpPr>
          <p:nvPr>
            <p:ph/>
          </p:nvPr>
        </p:nvSpPr>
        <p:spPr>
          <a:xfrm>
            <a:off x="283320" y="804600"/>
            <a:ext cx="11529360" cy="537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20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Oftest er dyspepsi ufarlig</a:t>
            </a:r>
            <a:r>
              <a:rPr b="0" lang="en-US" sz="20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, men ...</a:t>
            </a:r>
            <a:endParaRPr b="0" lang="en-DK" sz="20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lvl="1" marL="685800" indent="-228600" defTabSz="9144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Font typeface="Wingdings" charset="2"/>
              <a:buChar char=""/>
            </a:pPr>
            <a:r>
              <a:rPr b="0" lang="da-DK" sz="18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Kan dække over mange differentialdiagnoser</a:t>
            </a:r>
            <a:endParaRPr b="0" lang="en-DK" sz="18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lvl="2" marL="1143000" indent="-228600" defTabSz="9144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177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Ulcussygdom</a:t>
            </a:r>
            <a:endParaRPr b="0" lang="en-DK" sz="177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lvl="2" marL="1143000" indent="-228600" defTabSz="9144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177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Øsofagit</a:t>
            </a:r>
            <a:endParaRPr b="0" lang="en-DK" sz="177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lvl="2" marL="1143000" indent="-228600" defTabSz="9144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177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Pancreassygdomme</a:t>
            </a:r>
            <a:endParaRPr b="0" lang="en-DK" sz="177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lvl="2" marL="1143000" indent="-228600" defTabSz="9144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177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Cancer</a:t>
            </a:r>
            <a:endParaRPr b="0" lang="en-DK" sz="177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20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Uspecifikt!</a:t>
            </a:r>
            <a:endParaRPr b="0" lang="en-DK" sz="20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lvl="1" marL="685800" indent="-228600" defTabSz="9144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20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Dårlig korreleret til specifik sygdom.</a:t>
            </a:r>
            <a:endParaRPr b="0" lang="en-DK" sz="20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20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Faresignaler</a:t>
            </a:r>
            <a:endParaRPr b="0" lang="en-DK" sz="20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lvl="1" marL="685800" indent="-228600" defTabSz="914400">
              <a:lnSpc>
                <a:spcPct val="120000"/>
              </a:lnSpc>
              <a:spcBef>
                <a:spcPts val="499"/>
              </a:spcBef>
              <a:buClr>
                <a:srgbClr val="ff0000"/>
              </a:buClr>
              <a:buFont typeface="Arial"/>
              <a:buChar char="•"/>
            </a:pPr>
            <a:r>
              <a:rPr b="0" lang="da-DK" sz="2000" strike="noStrike" u="none">
                <a:solidFill>
                  <a:srgbClr val="ff0000"/>
                </a:solidFill>
                <a:effectLst/>
                <a:uFillTx/>
                <a:latin typeface="Latin Modern Roman Demi"/>
              </a:rPr>
              <a:t>Opkastninger</a:t>
            </a:r>
            <a:endParaRPr b="0" lang="en-DK" sz="20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lvl="1" marL="685800" indent="-228600" defTabSz="914400">
              <a:lnSpc>
                <a:spcPct val="120000"/>
              </a:lnSpc>
              <a:spcBef>
                <a:spcPts val="499"/>
              </a:spcBef>
              <a:buClr>
                <a:srgbClr val="ff0000"/>
              </a:buClr>
              <a:buFont typeface="Arial"/>
              <a:buChar char="•"/>
            </a:pPr>
            <a:r>
              <a:rPr b="0" lang="da-DK" sz="2000" strike="noStrike" u="none">
                <a:solidFill>
                  <a:srgbClr val="ff0000"/>
                </a:solidFill>
                <a:effectLst/>
                <a:uFillTx/>
                <a:latin typeface="Latin Modern Roman Demi"/>
              </a:rPr>
              <a:t>Vægttab</a:t>
            </a:r>
            <a:endParaRPr b="0" lang="en-DK" sz="20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lvl="1" marL="685800" indent="-228600" defTabSz="914400">
              <a:lnSpc>
                <a:spcPct val="120000"/>
              </a:lnSpc>
              <a:spcBef>
                <a:spcPts val="499"/>
              </a:spcBef>
              <a:buClr>
                <a:srgbClr val="ff0000"/>
              </a:buClr>
              <a:buFont typeface="Arial"/>
              <a:buChar char="•"/>
            </a:pPr>
            <a:r>
              <a:rPr b="0" lang="da-DK" sz="2000" strike="noStrike" u="none">
                <a:solidFill>
                  <a:srgbClr val="ff0000"/>
                </a:solidFill>
                <a:effectLst/>
                <a:uFillTx/>
                <a:latin typeface="Latin Modern Roman Demi"/>
              </a:rPr>
              <a:t>Anæmi</a:t>
            </a:r>
            <a:endParaRPr b="0" lang="en-DK" sz="20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lvl="1" marL="685800" indent="-228600" defTabSz="914400">
              <a:lnSpc>
                <a:spcPct val="120000"/>
              </a:lnSpc>
              <a:spcBef>
                <a:spcPts val="499"/>
              </a:spcBef>
              <a:buClr>
                <a:srgbClr val="ff0000"/>
              </a:buClr>
              <a:buFont typeface="Arial"/>
              <a:buChar char="•"/>
            </a:pPr>
            <a:r>
              <a:rPr b="0" lang="da-DK" sz="2000" strike="noStrike" u="none">
                <a:solidFill>
                  <a:srgbClr val="ff0000"/>
                </a:solidFill>
                <a:effectLst/>
                <a:uFillTx/>
                <a:latin typeface="Latin Modern Roman Demi"/>
              </a:rPr>
              <a:t>Blødning</a:t>
            </a:r>
            <a:endParaRPr b="0" lang="en-DK" sz="20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lvl="1" marL="685800" indent="-228600" defTabSz="9144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da-DK" sz="20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Kroniske smerter</a:t>
            </a:r>
            <a:endParaRPr b="0" lang="en-DK" sz="20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indent="0" defTabSz="914400">
              <a:lnSpc>
                <a:spcPct val="120000"/>
              </a:lnSpc>
              <a:spcBef>
                <a:spcPts val="1001"/>
              </a:spcBef>
              <a:buNone/>
            </a:pPr>
            <a:endParaRPr b="0" lang="en-DK" sz="20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title"/>
          </p:nvPr>
        </p:nvSpPr>
        <p:spPr>
          <a:xfrm>
            <a:off x="360720" y="178920"/>
            <a:ext cx="5861160" cy="35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en-US" sz="2600" strike="noStrike" u="none">
                <a:solidFill>
                  <a:srgbClr val="ffffff">
                    <a:alpha val="50000"/>
                  </a:srgbClr>
                </a:solidFill>
                <a:effectLst/>
                <a:uFillTx/>
                <a:latin typeface="Arial Black"/>
              </a:rPr>
              <a:t>Øvre GI:</a:t>
            </a:r>
            <a:endParaRPr b="0" lang="en-DK" sz="26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155" name="PlaceHolder 2"/>
          <p:cNvSpPr>
            <a:spLocks noGrp="1"/>
          </p:cNvSpPr>
          <p:nvPr>
            <p:ph type="subTitle"/>
          </p:nvPr>
        </p:nvSpPr>
        <p:spPr>
          <a:xfrm>
            <a:off x="1913760" y="178920"/>
            <a:ext cx="6422040" cy="35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600" strike="noStrike" u="none">
                <a:ln>
                  <a:solidFill>
                    <a:schemeClr val="accent5"/>
                  </a:solidFill>
                </a:ln>
                <a:solidFill>
                  <a:srgbClr val="ffffff"/>
                </a:solidFill>
                <a:effectLst/>
                <a:uFillTx/>
                <a:latin typeface="Arial Black"/>
              </a:rPr>
              <a:t>Dyspepsi</a:t>
            </a:r>
            <a:endParaRPr b="0" lang="en-DK" sz="2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156" name="Picture 2" descr="Fordøjelse eller dyspepsi Stock-vektor af ©edesignua 103826350"/>
          <p:cNvPicPr/>
          <p:nvPr/>
        </p:nvPicPr>
        <p:blipFill>
          <a:blip r:embed="rId1"/>
          <a:stretch/>
        </p:blipFill>
        <p:spPr>
          <a:xfrm>
            <a:off x="7752600" y="548640"/>
            <a:ext cx="4100400" cy="59176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57" name="PlaceHolder 3"/>
          <p:cNvSpPr>
            <a:spLocks noGrp="1"/>
          </p:cNvSpPr>
          <p:nvPr>
            <p:ph/>
          </p:nvPr>
        </p:nvSpPr>
        <p:spPr>
          <a:xfrm>
            <a:off x="283320" y="804600"/>
            <a:ext cx="11529360" cy="537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20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Dyspepsi + alder &gt; 45 år </a:t>
            </a:r>
            <a:r>
              <a:rPr b="0" lang="en-US" sz="2000" strike="noStrike" u="none">
                <a:solidFill>
                  <a:schemeClr val="lt1"/>
                </a:solidFill>
                <a:effectLst/>
                <a:uFillTx/>
                <a:latin typeface="东文宋体"/>
                <a:ea typeface="AR PL UKai CN"/>
              </a:rPr>
              <a:t>➡ </a:t>
            </a:r>
            <a:r>
              <a:rPr b="0" lang="en-US" sz="2000" strike="noStrike" u="none">
                <a:solidFill>
                  <a:schemeClr val="lt1"/>
                </a:solidFill>
                <a:effectLst/>
                <a:uFillTx/>
                <a:latin typeface="Latin Modern Roman Demi"/>
                <a:ea typeface="AR PL UKai CN"/>
              </a:rPr>
              <a:t>gastroskopi</a:t>
            </a:r>
            <a:endParaRPr b="0" lang="en-DK" sz="20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lvl="1" marL="685800" indent="-228600" defTabSz="9144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1620" strike="noStrike" u="none">
                <a:solidFill>
                  <a:schemeClr val="lt1"/>
                </a:solidFill>
                <a:effectLst/>
                <a:uFillTx/>
                <a:latin typeface="Latin Modern Roman Demi"/>
                <a:ea typeface="AR PL UKai CN"/>
              </a:rPr>
              <a:t>Hvorfor?</a:t>
            </a:r>
            <a:endParaRPr b="0" lang="en-DK" sz="162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title"/>
          </p:nvPr>
        </p:nvSpPr>
        <p:spPr>
          <a:xfrm>
            <a:off x="360720" y="178920"/>
            <a:ext cx="5861160" cy="35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en-US" sz="2600" strike="noStrike" u="none">
                <a:solidFill>
                  <a:srgbClr val="ffffff">
                    <a:alpha val="50000"/>
                  </a:srgbClr>
                </a:solidFill>
                <a:effectLst/>
                <a:uFillTx/>
                <a:latin typeface="Arial Black"/>
              </a:rPr>
              <a:t>Øvre GI:</a:t>
            </a:r>
            <a:endParaRPr b="0" lang="en-DK" sz="26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159" name="PlaceHolder 2"/>
          <p:cNvSpPr>
            <a:spLocks noGrp="1"/>
          </p:cNvSpPr>
          <p:nvPr>
            <p:ph type="subTitle"/>
          </p:nvPr>
        </p:nvSpPr>
        <p:spPr>
          <a:xfrm>
            <a:off x="1913760" y="178920"/>
            <a:ext cx="6422040" cy="35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600" strike="noStrike" u="none">
                <a:ln>
                  <a:solidFill>
                    <a:schemeClr val="accent5"/>
                  </a:solidFill>
                </a:ln>
                <a:solidFill>
                  <a:srgbClr val="ffffff"/>
                </a:solidFill>
                <a:effectLst/>
                <a:uFillTx/>
                <a:latin typeface="Arial Black"/>
              </a:rPr>
              <a:t>Gastroeosophagael reflux sygdom</a:t>
            </a:r>
            <a:endParaRPr b="0" lang="en-DK" sz="2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160" name="Picture 2" descr="Gastroesophageal Reflux Disease (GERD) - Causes &amp; Symptoms | Gleneagles  Hospital"/>
          <p:cNvPicPr/>
          <p:nvPr/>
        </p:nvPicPr>
        <p:blipFill>
          <a:blip r:embed="rId1"/>
          <a:stretch/>
        </p:blipFill>
        <p:spPr>
          <a:xfrm>
            <a:off x="5565960" y="3229560"/>
            <a:ext cx="6276960" cy="32266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61" name="PlaceHolder 3"/>
          <p:cNvSpPr>
            <a:spLocks noGrp="1"/>
          </p:cNvSpPr>
          <p:nvPr>
            <p:ph/>
          </p:nvPr>
        </p:nvSpPr>
        <p:spPr>
          <a:xfrm>
            <a:off x="283320" y="804600"/>
            <a:ext cx="6925680" cy="537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lnSpcReduction="9999"/>
          </a:bodyPr>
          <a:p>
            <a:pPr marL="228600" indent="-228600" defTabSz="914400">
              <a:lnSpc>
                <a:spcPct val="130000"/>
              </a:lnSpc>
              <a:spcBef>
                <a:spcPts val="1001"/>
              </a:spcBef>
              <a:buClr>
                <a:srgbClr val="ff0000"/>
              </a:buClr>
              <a:buFont typeface="Arial"/>
              <a:buChar char="•"/>
            </a:pPr>
            <a:r>
              <a:rPr b="0" lang="en-US" sz="2000" strike="noStrike" u="none">
                <a:solidFill>
                  <a:srgbClr val="ff0000"/>
                </a:solidFill>
                <a:effectLst/>
                <a:uFillTx/>
                <a:latin typeface="Latin Modern Roman Demi"/>
              </a:rPr>
              <a:t>Symptomgivende tilbageløb af mavesyre op i spiserøret </a:t>
            </a:r>
            <a:endParaRPr b="0" lang="en-DK" sz="20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marL="228600" indent="-228600" defTabSz="914400">
              <a:lnSpc>
                <a:spcPct val="130000"/>
              </a:lnSpc>
              <a:spcBef>
                <a:spcPts val="1001"/>
              </a:spcBef>
              <a:buClr>
                <a:srgbClr val="ff0000"/>
              </a:buClr>
              <a:buFont typeface="Arial"/>
              <a:buChar char="•"/>
            </a:pPr>
            <a:r>
              <a:rPr b="0" lang="en-US" sz="2000" strike="noStrike" u="none">
                <a:solidFill>
                  <a:srgbClr val="ff0000"/>
                </a:solidFill>
                <a:effectLst/>
                <a:uFillTx/>
                <a:latin typeface="Latin Modern Roman Demi"/>
              </a:rPr>
              <a:t>Hyppigt</a:t>
            </a:r>
            <a:endParaRPr b="0" lang="en-DK" sz="20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lvl="1" marL="685800" indent="-228600" defTabSz="914400">
              <a:lnSpc>
                <a:spcPct val="13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18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40% af befolkningen oplever reflukssymptomer månedligt </a:t>
            </a:r>
            <a:endParaRPr b="0" lang="en-DK" sz="18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lvl="1" marL="685800" indent="-228600" defTabSz="914400">
              <a:lnSpc>
                <a:spcPct val="13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18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20% ugentligt</a:t>
            </a:r>
            <a:endParaRPr b="0" lang="en-DK" sz="18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marL="228600" indent="-228600" defTabSz="914400">
              <a:lnSpc>
                <a:spcPct val="13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20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Årsagen er nedsat tonus i sphinkteren mellem spiserør og mavesæk</a:t>
            </a:r>
            <a:br>
              <a:rPr sz="2000"/>
            </a:br>
            <a:r>
              <a:rPr b="0" lang="en-US" sz="20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 </a:t>
            </a:r>
            <a:endParaRPr b="0" lang="en-DK" sz="20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marL="228600" indent="-228600" defTabSz="914400">
              <a:lnSpc>
                <a:spcPct val="13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20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Disponerende/forværrende faktorer: </a:t>
            </a:r>
            <a:endParaRPr b="0" lang="en-DK" sz="20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lvl="1" marL="685800" indent="-228600" defTabSz="914400">
              <a:lnSpc>
                <a:spcPct val="13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18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Rygning</a:t>
            </a:r>
            <a:endParaRPr b="0" lang="en-DK" sz="18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lvl="1" marL="685800" indent="-228600" defTabSz="914400">
              <a:lnSpc>
                <a:spcPct val="13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18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Overvægt (især abdominal fedme)</a:t>
            </a:r>
            <a:endParaRPr b="0" lang="en-DK" sz="18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lvl="1" marL="685800" indent="-228600" defTabSz="914400">
              <a:lnSpc>
                <a:spcPct val="13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18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Alkohol </a:t>
            </a:r>
            <a:endParaRPr b="0" lang="en-DK" sz="18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lvl="1" marL="685800" indent="-228600" defTabSz="914400">
              <a:lnSpc>
                <a:spcPct val="13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18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Store måltider </a:t>
            </a:r>
            <a:endParaRPr b="0" lang="en-DK" sz="18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  <a:p>
            <a:pPr lvl="1" marL="685800" indent="-228600" defTabSz="914400">
              <a:lnSpc>
                <a:spcPct val="13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1800" strike="noStrike" u="none">
                <a:solidFill>
                  <a:schemeClr val="lt1"/>
                </a:solidFill>
                <a:effectLst/>
                <a:uFillTx/>
                <a:latin typeface="Latin Modern Roman Demi"/>
              </a:rPr>
              <a:t>Syreholdige drikke (sodavand, juice mv)</a:t>
            </a:r>
            <a:endParaRPr b="0" lang="en-DK" sz="1800" strike="noStrike" u="none">
              <a:solidFill>
                <a:schemeClr val="lt1"/>
              </a:solidFill>
              <a:effectLst/>
              <a:uFillTx/>
              <a:latin typeface="Latin Modern Roman Dem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1" dur="indefinite" restart="never" nodeType="tmRoot">
          <p:childTnLst>
            <p:seq>
              <p:cTn id="32" dur="indefinite" nodeType="mainSeq">
                <p:childTnLst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53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4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UCL-master">
  <a:themeElements>
    <a:clrScheme name="">
      <a:dk1>
        <a:srgbClr val="000000"/>
      </a:dk1>
      <a:lt1>
        <a:srgbClr val="ffffff"/>
      </a:lt1>
      <a:dk2>
        <a:srgbClr val="46464a"/>
      </a:dk2>
      <a:lt2>
        <a:srgbClr val="e3dccf"/>
      </a:lt2>
      <a:accent1>
        <a:srgbClr val="6f6f74"/>
      </a:accent1>
      <a:accent2>
        <a:srgbClr val="a7b789"/>
      </a:accent2>
      <a:accent3>
        <a:srgbClr val="beae98"/>
      </a:accent3>
      <a:accent4>
        <a:srgbClr val="92a9b9"/>
      </a:accent4>
      <a:accent5>
        <a:srgbClr val="9c8265"/>
      </a:accent5>
      <a:accent6>
        <a:srgbClr val="8d6974"/>
      </a:accent6>
      <a:hlink>
        <a:srgbClr val="67aabf"/>
      </a:hlink>
      <a:folHlink>
        <a:srgbClr val="b1b5ab"/>
      </a:folHlink>
    </a:clrScheme>
    <a:fontScheme name="Arial Black-Arial">
      <a:majorFont>
        <a:latin typeface="Arial Black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1_UCL-master">
  <a:themeElements>
    <a:clrScheme name="">
      <a:dk1>
        <a:srgbClr val="000000"/>
      </a:dk1>
      <a:lt1>
        <a:srgbClr val="ffffff"/>
      </a:lt1>
      <a:dk2>
        <a:srgbClr val="46464a"/>
      </a:dk2>
      <a:lt2>
        <a:srgbClr val="e3dccf"/>
      </a:lt2>
      <a:accent1>
        <a:srgbClr val="6f6f74"/>
      </a:accent1>
      <a:accent2>
        <a:srgbClr val="a7b789"/>
      </a:accent2>
      <a:accent3>
        <a:srgbClr val="beae98"/>
      </a:accent3>
      <a:accent4>
        <a:srgbClr val="92a9b9"/>
      </a:accent4>
      <a:accent5>
        <a:srgbClr val="9c8265"/>
      </a:accent5>
      <a:accent6>
        <a:srgbClr val="8d6974"/>
      </a:accent6>
      <a:hlink>
        <a:srgbClr val="67aabf"/>
      </a:hlink>
      <a:folHlink>
        <a:srgbClr val="b1b5ab"/>
      </a:folHlink>
    </a:clrScheme>
    <a:fontScheme name="Arial Black-Arial">
      <a:majorFont>
        <a:latin typeface="Arial Black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2805</TotalTime>
  <Application>LibreOffice/25.8.2.2$Linux_X86_64 LibreOffice_project/580$Build-2</Application>
  <AppVersion>15.0000</AppVersion>
  <Words>16890</Words>
  <Paragraphs>847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2025-05-15T11:51:17Z</dcterms:created>
  <dc:creator/>
  <dc:description/>
  <dc:language>en-DK</dc:language>
  <cp:lastModifiedBy/>
  <dcterms:modified xsi:type="dcterms:W3CDTF">2025-11-16T08:38:07Z</dcterms:modified>
  <cp:revision>58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/>
  </property>
  <property fmtid="{D5CDD505-2E9C-101B-9397-08002B2CF9AE}" pid="3" name="KSOProductBuildVer">
    <vt:lpwstr>1033-11.1.0.11723</vt:lpwstr>
  </property>
  <property fmtid="{D5CDD505-2E9C-101B-9397-08002B2CF9AE}" pid="4" name="PresentationFormat">
    <vt:lpwstr>宽屏</vt:lpwstr>
  </property>
  <property fmtid="{D5CDD505-2E9C-101B-9397-08002B2CF9AE}" pid="5" name="Slides">
    <vt:i4>66</vt:i4>
  </property>
</Properties>
</file>